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63" r:id="rId3"/>
    <p:sldId id="264" r:id="rId4"/>
    <p:sldId id="257" r:id="rId5"/>
    <p:sldId id="289" r:id="rId6"/>
    <p:sldId id="266" r:id="rId7"/>
    <p:sldId id="265" r:id="rId8"/>
    <p:sldId id="269" r:id="rId9"/>
    <p:sldId id="270" r:id="rId10"/>
    <p:sldId id="273" r:id="rId11"/>
    <p:sldId id="285" r:id="rId12"/>
    <p:sldId id="282" r:id="rId13"/>
    <p:sldId id="283" r:id="rId14"/>
    <p:sldId id="284" r:id="rId15"/>
    <p:sldId id="286" r:id="rId16"/>
    <p:sldId id="267" r:id="rId17"/>
    <p:sldId id="274" r:id="rId18"/>
    <p:sldId id="275" r:id="rId19"/>
    <p:sldId id="268" r:id="rId20"/>
    <p:sldId id="271" r:id="rId21"/>
    <p:sldId id="276" r:id="rId22"/>
    <p:sldId id="277" r:id="rId23"/>
    <p:sldId id="278" r:id="rId24"/>
    <p:sldId id="279" r:id="rId25"/>
    <p:sldId id="280" r:id="rId26"/>
    <p:sldId id="272" r:id="rId27"/>
    <p:sldId id="287" r:id="rId28"/>
    <p:sldId id="288" r:id="rId29"/>
    <p:sldId id="290" r:id="rId30"/>
    <p:sldId id="29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AC8036-A5F6-4352-A247-B5BE064B5DDA}" type="datetimeFigureOut">
              <a:rPr lang="en-US" smtClean="0"/>
              <a:t>6/18/2012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1EA7D1-F58B-4F47-B61C-41CADF9D3CF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each</a:t>
            </a:r>
            <a:r>
              <a:rPr lang="en-US" baseline="0" dirty="0" smtClean="0"/>
              <a:t> participant sheet of blank paper.  Follow above directions.  Have them wad up their snowball.  Have a snowball fight!!!  Then they may comment or answer question. Repeat and throw again.  This time they may comment and then share from their “snowball”. Put all unanswered questions on the “parking lot”.</a:t>
            </a:r>
          </a:p>
          <a:p>
            <a:endParaRPr lang="en-US" baseline="0" dirty="0" smtClean="0"/>
          </a:p>
          <a:p>
            <a:r>
              <a:rPr lang="en-US" baseline="0" dirty="0" smtClean="0"/>
              <a:t>* Note – may also have a volunteer to take notes throughout the session.</a:t>
            </a:r>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Tara’s </a:t>
            </a:r>
            <a:r>
              <a:rPr lang="en-US" dirty="0" err="1" smtClean="0"/>
              <a:t>pdf</a:t>
            </a:r>
            <a:r>
              <a:rPr lang="en-US" dirty="0" smtClean="0"/>
              <a:t> of multiple ways to solve this task</a:t>
            </a:r>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31"/>
          <p:cNvSpPr>
            <a:spLocks noGrp="1" noChangeArrowheads="1"/>
          </p:cNvSpPr>
          <p:nvPr>
            <p:ph type="sldNum" sz="quarter" idx="5"/>
          </p:nvPr>
        </p:nvSpPr>
        <p:spPr>
          <a:noFill/>
          <a:ln>
            <a:miter lim="800000"/>
            <a:headEnd/>
            <a:tailEnd/>
          </a:ln>
        </p:spPr>
        <p:txBody>
          <a:bodyPr/>
          <a:lstStyle/>
          <a:p>
            <a:fld id="{41F37F36-EBDF-4534-8741-5E0D5FD88053}" type="slidenum">
              <a:rPr lang="en-US" smtClean="0"/>
              <a:pPr/>
              <a:t>20</a:t>
            </a:fld>
            <a:endParaRPr lang="en-US" smtClean="0"/>
          </a:p>
        </p:txBody>
      </p:sp>
      <p:sp>
        <p:nvSpPr>
          <p:cNvPr id="59395" name="Rectangle 2"/>
          <p:cNvSpPr>
            <a:spLocks noGrp="1" noRo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31"/>
          <p:cNvSpPr>
            <a:spLocks noGrp="1" noChangeArrowheads="1"/>
          </p:cNvSpPr>
          <p:nvPr>
            <p:ph type="sldNum" sz="quarter" idx="5"/>
          </p:nvPr>
        </p:nvSpPr>
        <p:spPr>
          <a:noFill/>
          <a:ln>
            <a:miter lim="800000"/>
            <a:headEnd/>
            <a:tailEnd/>
          </a:ln>
        </p:spPr>
        <p:txBody>
          <a:bodyPr/>
          <a:lstStyle/>
          <a:p>
            <a:fld id="{EAADE6C1-BAC7-4BA7-B414-F9936285349C}" type="slidenum">
              <a:rPr lang="en-US" smtClean="0"/>
              <a:pPr/>
              <a:t>26</a:t>
            </a:fld>
            <a:endParaRPr lang="en-US" smtClean="0"/>
          </a:p>
        </p:txBody>
      </p:sp>
      <p:sp>
        <p:nvSpPr>
          <p:cNvPr id="75779" name="Rectangle 2"/>
          <p:cNvSpPr>
            <a:spLocks noGrp="1" noRo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these images mean</a:t>
            </a:r>
            <a:r>
              <a:rPr lang="en-US" baseline="0" dirty="0" smtClean="0"/>
              <a:t> to you? Share with your shoulder partner.</a:t>
            </a:r>
            <a:endParaRPr lang="en-US" dirty="0" smtClean="0"/>
          </a:p>
          <a:p>
            <a:endParaRPr lang="en-US" dirty="0" smtClean="0"/>
          </a:p>
          <a:p>
            <a:r>
              <a:rPr lang="en-US" dirty="0" smtClean="0"/>
              <a:t>Discuss/Share</a:t>
            </a:r>
            <a:r>
              <a:rPr lang="en-US" baseline="0" dirty="0" smtClean="0"/>
              <a:t> out:</a:t>
            </a:r>
          </a:p>
          <a:p>
            <a:endParaRPr lang="en-US" baseline="0" dirty="0" smtClean="0"/>
          </a:p>
          <a:p>
            <a:r>
              <a:rPr lang="en-US" baseline="0" dirty="0" smtClean="0"/>
              <a:t>Example items to pull out….</a:t>
            </a:r>
            <a:endParaRPr lang="en-US" dirty="0" smtClean="0"/>
          </a:p>
          <a:p>
            <a:r>
              <a:rPr lang="en-US" dirty="0" smtClean="0"/>
              <a:t>Are</a:t>
            </a:r>
            <a:r>
              <a:rPr lang="en-US" baseline="0" dirty="0" smtClean="0"/>
              <a:t> you pushing the snowball up the hill …are you running from the snowball???</a:t>
            </a:r>
          </a:p>
          <a:p>
            <a:r>
              <a:rPr lang="en-US" baseline="0" dirty="0" smtClean="0"/>
              <a:t>Where should we be ???</a:t>
            </a:r>
          </a:p>
          <a:p>
            <a:r>
              <a:rPr lang="en-US" baseline="0" dirty="0" smtClean="0"/>
              <a:t>You are just like everybody else</a:t>
            </a:r>
          </a:p>
          <a:p>
            <a:r>
              <a:rPr lang="en-US" baseline="0" dirty="0" smtClean="0"/>
              <a:t>everyone will be able to identify with both of these at some point</a:t>
            </a:r>
          </a:p>
          <a:p>
            <a:r>
              <a:rPr lang="en-US" baseline="0" dirty="0" smtClean="0"/>
              <a:t>Etc…</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a:t>
            </a:r>
            <a:r>
              <a:rPr lang="en-US" baseline="0" dirty="0" smtClean="0"/>
              <a:t> in the video Emily Barton talks about the mathematical practices and how the overlay of the practices on this 3</a:t>
            </a:r>
            <a:r>
              <a:rPr lang="en-US" baseline="30000" dirty="0" smtClean="0"/>
              <a:t>rd</a:t>
            </a:r>
            <a:r>
              <a:rPr lang="en-US" baseline="0" dirty="0" smtClean="0"/>
              <a:t> grade cookie problem is what adds the depth…the manner is HOW this is taught.  Not just the fact that they are doing multiplication and division in 3</a:t>
            </a:r>
            <a:r>
              <a:rPr lang="en-US" baseline="30000" dirty="0" smtClean="0"/>
              <a:t>rd</a:t>
            </a:r>
            <a:r>
              <a:rPr lang="en-US" baseline="0" dirty="0" smtClean="0"/>
              <a:t> grade.</a:t>
            </a:r>
          </a:p>
          <a:p>
            <a:endParaRPr lang="en-US" baseline="0" dirty="0" smtClean="0"/>
          </a:p>
          <a:p>
            <a:r>
              <a:rPr lang="en-US" baseline="0" dirty="0" smtClean="0"/>
              <a:t>Mathematical Practices (there are 8 of them !!!) = the HOW</a:t>
            </a:r>
          </a:p>
          <a:p>
            <a:r>
              <a:rPr lang="en-US" baseline="0" dirty="0" smtClean="0"/>
              <a:t>Mathematical Standards = the WHAT</a:t>
            </a:r>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Groups</a:t>
            </a:r>
            <a:r>
              <a:rPr lang="en-US" baseline="0" dirty="0" smtClean="0"/>
              <a:t> share out.</a:t>
            </a:r>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eaLnBrk="1" hangingPunct="1"/>
            <a:endParaRPr lang="en-US" smtClean="0"/>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2</a:t>
            </a:r>
            <a:r>
              <a:rPr lang="en-US" baseline="30000" dirty="0" smtClean="0"/>
              <a:t>nd</a:t>
            </a:r>
            <a:r>
              <a:rPr lang="en-US" baseline="0" dirty="0" smtClean="0"/>
              <a:t> piece of the math standards = The Mathematical </a:t>
            </a:r>
            <a:r>
              <a:rPr lang="en-US" b="1" baseline="0" dirty="0" smtClean="0"/>
              <a:t>Content </a:t>
            </a:r>
            <a:r>
              <a:rPr lang="en-US" baseline="0" dirty="0" smtClean="0"/>
              <a:t>Standards</a:t>
            </a:r>
          </a:p>
          <a:p>
            <a:endParaRPr lang="en-US" baseline="0" dirty="0" smtClean="0"/>
          </a:p>
          <a:p>
            <a:r>
              <a:rPr lang="en-US" baseline="0" dirty="0" smtClean="0"/>
              <a:t>The Mathematical </a:t>
            </a:r>
            <a:r>
              <a:rPr lang="en-US" b="1" baseline="0" dirty="0" smtClean="0"/>
              <a:t>Content </a:t>
            </a:r>
            <a:r>
              <a:rPr lang="en-US" baseline="0" dirty="0" smtClean="0"/>
              <a:t>Standards = WHAT we teach</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8C5E300-6835-4597-B6A0-5F883885B294}"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Math for 2012-2013</a:t>
            </a:r>
            <a:r>
              <a:rPr lang="en-US" baseline="0" dirty="0" smtClean="0"/>
              <a:t> TCAP will cover current TN standards minus the cut SPIs (See slide 37 and handout)  as well as the above listed </a:t>
            </a:r>
            <a:r>
              <a:rPr lang="en-US" baseline="0" dirty="0" err="1" smtClean="0"/>
              <a:t>TNCore</a:t>
            </a:r>
            <a:r>
              <a:rPr lang="en-US" baseline="0" dirty="0" smtClean="0"/>
              <a:t> Focus Standards.</a:t>
            </a:r>
          </a:p>
          <a:p>
            <a:r>
              <a:rPr lang="en-US" baseline="0" dirty="0" smtClean="0"/>
              <a:t>The </a:t>
            </a:r>
            <a:r>
              <a:rPr lang="en-US" baseline="0" dirty="0" err="1" smtClean="0"/>
              <a:t>TNCore</a:t>
            </a:r>
            <a:r>
              <a:rPr lang="en-US" baseline="0" dirty="0" smtClean="0"/>
              <a:t> Focus Standards are 2 math standards per grade for grades 3-8 taken from CCSS.</a:t>
            </a:r>
          </a:p>
          <a:p>
            <a:r>
              <a:rPr lang="en-US" baseline="0" dirty="0" smtClean="0"/>
              <a:t>These same standards will be the focus of the TN CRA grade 3-8 in Oct/Feb/May.</a:t>
            </a:r>
          </a:p>
          <a:p>
            <a:endParaRPr lang="en-US" baseline="0" dirty="0" smtClean="0"/>
          </a:p>
          <a:p>
            <a:r>
              <a:rPr lang="en-US" baseline="0" dirty="0" smtClean="0"/>
              <a:t>Note – similar standards for </a:t>
            </a:r>
            <a:r>
              <a:rPr lang="en-US" b="1" baseline="0" dirty="0" smtClean="0"/>
              <a:t>ELA 3-8 </a:t>
            </a:r>
            <a:r>
              <a:rPr lang="en-US" baseline="0" dirty="0" smtClean="0"/>
              <a:t>and </a:t>
            </a:r>
            <a:r>
              <a:rPr lang="en-US" b="1" baseline="0" dirty="0" smtClean="0"/>
              <a:t>Math K-2 </a:t>
            </a:r>
            <a:r>
              <a:rPr lang="en-US" baseline="0" dirty="0" smtClean="0"/>
              <a:t>and </a:t>
            </a:r>
            <a:r>
              <a:rPr lang="en-US" b="1" baseline="0" dirty="0" smtClean="0"/>
              <a:t>ELA K-2 </a:t>
            </a:r>
            <a:r>
              <a:rPr lang="en-US" baseline="0" dirty="0" smtClean="0"/>
              <a:t>are set to be released at some point (</a:t>
            </a:r>
            <a:r>
              <a:rPr lang="en-US" baseline="0" dirty="0" err="1" smtClean="0"/>
              <a:t>TBA~prior</a:t>
            </a:r>
            <a:r>
              <a:rPr lang="en-US" baseline="0" dirty="0" smtClean="0"/>
              <a:t> to 2013-2014 testing)</a:t>
            </a:r>
          </a:p>
          <a:p>
            <a:endParaRPr lang="en-US" dirty="0"/>
          </a:p>
        </p:txBody>
      </p:sp>
      <p:sp>
        <p:nvSpPr>
          <p:cNvPr id="4" name="Slide Number Placeholder 3"/>
          <p:cNvSpPr>
            <a:spLocks noGrp="1"/>
          </p:cNvSpPr>
          <p:nvPr>
            <p:ph type="sldNum" sz="quarter" idx="10"/>
          </p:nvPr>
        </p:nvSpPr>
        <p:spPr/>
        <p:txBody>
          <a:bodyPr/>
          <a:lstStyle/>
          <a:p>
            <a:fld id="{08C5E300-6835-4597-B6A0-5F883885B294}"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a:t>
            </a:r>
            <a:r>
              <a:rPr lang="en-US" baseline="0" dirty="0" smtClean="0"/>
              <a:t> participants take a moment to review the </a:t>
            </a:r>
            <a:r>
              <a:rPr lang="en-US" b="1" i="1" baseline="0" dirty="0" smtClean="0"/>
              <a:t>(SPI’s) to be Dropped Handout</a:t>
            </a:r>
          </a:p>
          <a:p>
            <a:r>
              <a:rPr lang="en-US" b="0" i="0" baseline="0" dirty="0" smtClean="0"/>
              <a:t>Table Talk: </a:t>
            </a:r>
          </a:p>
          <a:p>
            <a:r>
              <a:rPr lang="en-US" b="0" i="0" baseline="0" dirty="0" smtClean="0"/>
              <a:t>What do you notice?</a:t>
            </a:r>
          </a:p>
          <a:p>
            <a:r>
              <a:rPr lang="en-US" b="0" i="0" baseline="0" dirty="0" smtClean="0"/>
              <a:t>What surprises you?</a:t>
            </a:r>
          </a:p>
        </p:txBody>
      </p:sp>
      <p:sp>
        <p:nvSpPr>
          <p:cNvPr id="4" name="Slide Number Placeholder 3"/>
          <p:cNvSpPr>
            <a:spLocks noGrp="1"/>
          </p:cNvSpPr>
          <p:nvPr>
            <p:ph type="sldNum" sz="quarter" idx="10"/>
          </p:nvPr>
        </p:nvSpPr>
        <p:spPr/>
        <p:txBody>
          <a:bodyPr/>
          <a:lstStyle/>
          <a:p>
            <a:fld id="{08C5E300-6835-4597-B6A0-5F883885B294}" type="slidenum">
              <a:rPr lang="en-US" smtClean="0">
                <a:solidFill>
                  <a:prstClr val="black"/>
                </a:solidFill>
              </a:rPr>
              <a:pPr/>
              <a:t>18</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45F42EF-6F16-40B8-84A4-BE672DCBB323}" type="datetimeFigureOut">
              <a:rPr lang="en-US" smtClean="0"/>
              <a:t>6/18/2012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8610195-9450-4E61-A602-D6ADE40BFAA5}"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5F42EF-6F16-40B8-84A4-BE672DCBB323}" type="datetimeFigureOut">
              <a:rPr lang="en-US" smtClean="0"/>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10195-9450-4E61-A602-D6ADE40BFA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5F42EF-6F16-40B8-84A4-BE672DCBB323}" type="datetimeFigureOut">
              <a:rPr lang="en-US" smtClean="0"/>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10195-9450-4E61-A602-D6ADE40BFAA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2"/>
          <p:cNvSpPr>
            <a:spLocks noGrp="1"/>
          </p:cNvSpPr>
          <p:nvPr>
            <p:ph idx="1"/>
          </p:nvPr>
        </p:nvSpPr>
        <p:spPr>
          <a:xfrm>
            <a:off x="457200" y="1341437"/>
            <a:ext cx="8229600" cy="4525963"/>
          </a:xfrm>
          <a:prstGeom prst="rect">
            <a:avLst/>
          </a:prstGeom>
        </p:spPr>
        <p:txBody>
          <a:bodyPr rtlCol="0">
            <a:normAutofit/>
          </a:bodyPr>
          <a:lstStyle/>
          <a:p>
            <a:pPr lvl="0"/>
            <a:r>
              <a:rPr lang="en-US" dirty="0" smtClean="0"/>
              <a:t>Text</a:t>
            </a:r>
          </a:p>
          <a:p>
            <a:pPr lvl="1"/>
            <a:r>
              <a:rPr lang="en-US" dirty="0" smtClean="0"/>
              <a:t>Text</a:t>
            </a:r>
          </a:p>
          <a:p>
            <a:pPr lvl="2"/>
            <a:r>
              <a:rPr lang="en-US" dirty="0" smtClean="0"/>
              <a:t>Text</a:t>
            </a:r>
          </a:p>
          <a:p>
            <a:pPr lvl="3"/>
            <a:r>
              <a:rPr lang="en-US" dirty="0" smtClean="0"/>
              <a:t>Text</a:t>
            </a:r>
          </a:p>
          <a:p>
            <a:pPr lvl="4"/>
            <a:r>
              <a:rPr lang="en-US" dirty="0" smtClean="0"/>
              <a:t>Text</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5F42EF-6F16-40B8-84A4-BE672DCBB323}" type="datetimeFigureOut">
              <a:rPr lang="en-US" smtClean="0"/>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10195-9450-4E61-A602-D6ADE40BFAA5}"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5F42EF-6F16-40B8-84A4-BE672DCBB323}" type="datetimeFigureOut">
              <a:rPr lang="en-US" smtClean="0"/>
              <a:t>6/18/2012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8610195-9450-4E61-A602-D6ADE40BFA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5F42EF-6F16-40B8-84A4-BE672DCBB323}" type="datetimeFigureOut">
              <a:rPr lang="en-US" smtClean="0"/>
              <a:t>6/18/2012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10195-9450-4E61-A602-D6ADE40BFAA5}"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45F42EF-6F16-40B8-84A4-BE672DCBB323}" type="datetimeFigureOut">
              <a:rPr lang="en-US" smtClean="0"/>
              <a:t>6/18/2012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610195-9450-4E61-A602-D6ADE40BFAA5}"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5F42EF-6F16-40B8-84A4-BE672DCBB323}" type="datetimeFigureOut">
              <a:rPr lang="en-US" smtClean="0"/>
              <a:t>6/18/2012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610195-9450-4E61-A602-D6ADE40BFA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5F42EF-6F16-40B8-84A4-BE672DCBB323}" type="datetimeFigureOut">
              <a:rPr lang="en-US" smtClean="0"/>
              <a:t>6/18/2012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610195-9450-4E61-A602-D6ADE40BFA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5F42EF-6F16-40B8-84A4-BE672DCBB323}" type="datetimeFigureOut">
              <a:rPr lang="en-US" smtClean="0"/>
              <a:t>6/18/2012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10195-9450-4E61-A602-D6ADE40BFAA5}"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5F42EF-6F16-40B8-84A4-BE672DCBB323}" type="datetimeFigureOut">
              <a:rPr lang="en-US" smtClean="0"/>
              <a:t>6/18/2012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8610195-9450-4E61-A602-D6ADE40BFAA5}"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45F42EF-6F16-40B8-84A4-BE672DCBB323}" type="datetimeFigureOut">
              <a:rPr lang="en-US" smtClean="0"/>
              <a:t>6/18/2012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8610195-9450-4E61-A602-D6ADE40BFAA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C:\Users\tara.harrell\Desktop\Common%20Core\Pearson%20CCSS%20Training%20Modules\Day%205%20-%20Whiteboards\CCSS_Expertise_Character.wm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insidemathematics.org/" TargetMode="External"/><Relationship Id="rId13" Type="http://schemas.openxmlformats.org/officeDocument/2006/relationships/hyperlink" Target="http://map.mathshell.org/materials/tasks.php" TargetMode="External"/><Relationship Id="rId3" Type="http://schemas.openxmlformats.org/officeDocument/2006/relationships/hyperlink" Target="http://www.tncore.org/" TargetMode="External"/><Relationship Id="rId7" Type="http://schemas.openxmlformats.org/officeDocument/2006/relationships/hyperlink" Target="http://www.engangeny.org/" TargetMode="External"/><Relationship Id="rId12" Type="http://schemas.openxmlformats.org/officeDocument/2006/relationships/hyperlink" Target="http://www.easttncommoncore.wikispaces.com/" TargetMode="External"/><Relationship Id="rId2" Type="http://schemas.openxmlformats.org/officeDocument/2006/relationships/hyperlink" Target="http://www.corestandards.org/" TargetMode="External"/><Relationship Id="rId1" Type="http://schemas.openxmlformats.org/officeDocument/2006/relationships/slideLayout" Target="../slideLayouts/slideLayout2.xml"/><Relationship Id="rId6" Type="http://schemas.openxmlformats.org/officeDocument/2006/relationships/hyperlink" Target="http://www.achievethecore.org/" TargetMode="External"/><Relationship Id="rId11" Type="http://schemas.openxmlformats.org/officeDocument/2006/relationships/hyperlink" Target="http://illustrativemathematics.org/" TargetMode="External"/><Relationship Id="rId5" Type="http://schemas.openxmlformats.org/officeDocument/2006/relationships/hyperlink" Target="http://www.commoncoretools.org/" TargetMode="External"/><Relationship Id="rId15" Type="http://schemas.openxmlformats.org/officeDocument/2006/relationships/image" Target="../media/image26.png"/><Relationship Id="rId10" Type="http://schemas.openxmlformats.org/officeDocument/2006/relationships/hyperlink" Target="http://www.rda.aps.edu/MathTaskBank/start.htm" TargetMode="External"/><Relationship Id="rId4" Type="http://schemas.openxmlformats.org/officeDocument/2006/relationships/hyperlink" Target="http://www.parcconline.org/" TargetMode="External"/><Relationship Id="rId9" Type="http://schemas.openxmlformats.org/officeDocument/2006/relationships/hyperlink" Target="http://www.pearsoncommoncore.weebly.com/" TargetMode="External"/><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Tara Harrell</a:t>
            </a:r>
          </a:p>
          <a:p>
            <a:r>
              <a:rPr lang="en-US" dirty="0" smtClean="0"/>
              <a:t>Math Specialist</a:t>
            </a:r>
          </a:p>
          <a:p>
            <a:r>
              <a:rPr lang="en-US" dirty="0" smtClean="0"/>
              <a:t>Hawkins County School</a:t>
            </a:r>
            <a:endParaRPr lang="en-US" dirty="0"/>
          </a:p>
        </p:txBody>
      </p:sp>
      <p:sp>
        <p:nvSpPr>
          <p:cNvPr id="2" name="Title 1"/>
          <p:cNvSpPr>
            <a:spLocks noGrp="1"/>
          </p:cNvSpPr>
          <p:nvPr>
            <p:ph type="ctrTitle"/>
          </p:nvPr>
        </p:nvSpPr>
        <p:spPr/>
        <p:txBody>
          <a:bodyPr/>
          <a:lstStyle/>
          <a:p>
            <a:r>
              <a:rPr lang="en-US" dirty="0" smtClean="0"/>
              <a:t>Common Core Math</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
            </a:r>
            <a:r>
              <a:rPr lang="en-US" dirty="0" smtClean="0"/>
              <a:t>athematical Character</a:t>
            </a:r>
            <a:endParaRPr lang="en-US" dirty="0"/>
          </a:p>
        </p:txBody>
      </p:sp>
      <p:pic>
        <p:nvPicPr>
          <p:cNvPr id="4" name="CCSS_Expertise_Character.wmv">
            <a:hlinkClick r:id="" action="ppaction://media"/>
          </p:cNvPr>
          <p:cNvPicPr>
            <a:picLocks noGrp="1" noRot="1" noChangeAspect="1"/>
          </p:cNvPicPr>
          <p:nvPr>
            <p:ph sz="quarter" idx="1"/>
            <a:videoFile r:link="rId1"/>
          </p:nvPr>
        </p:nvPicPr>
        <p:blipFill>
          <a:blip r:embed="rId3" cstate="print"/>
          <a:stretch>
            <a:fillRect/>
          </a:stretch>
        </p:blipFill>
        <p:spPr>
          <a:xfrm>
            <a:off x="2667000" y="1828800"/>
            <a:ext cx="6172200" cy="4629150"/>
          </a:xfrm>
          <a:prstGeom prst="rect">
            <a:avLst/>
          </a:prstGeom>
        </p:spPr>
      </p:pic>
      <p:sp>
        <p:nvSpPr>
          <p:cNvPr id="5" name="TextBox 4"/>
          <p:cNvSpPr txBox="1"/>
          <p:nvPr/>
        </p:nvSpPr>
        <p:spPr>
          <a:xfrm>
            <a:off x="381000" y="1295400"/>
            <a:ext cx="4953000" cy="1938992"/>
          </a:xfrm>
          <a:prstGeom prst="rect">
            <a:avLst/>
          </a:prstGeom>
          <a:noFill/>
        </p:spPr>
        <p:txBody>
          <a:bodyPr wrap="square" rtlCol="0">
            <a:spAutoFit/>
          </a:bodyPr>
          <a:lstStyle/>
          <a:p>
            <a:r>
              <a:rPr lang="en-US" sz="2400" dirty="0" smtClean="0"/>
              <a:t>As you listen to the following 5 min video clip commentary of Phil </a:t>
            </a:r>
            <a:r>
              <a:rPr lang="en-US" sz="2400" dirty="0" err="1" smtClean="0"/>
              <a:t>Daro</a:t>
            </a:r>
            <a:r>
              <a:rPr lang="en-US" sz="2400" dirty="0" smtClean="0"/>
              <a:t>, please pay attention to key concepts he uses to describe the Mathematical Practices.</a:t>
            </a:r>
          </a:p>
          <a:p>
            <a:r>
              <a:rPr lang="en-US" sz="2400" dirty="0" smtClean="0"/>
              <a:t>Be ready to share out your ideas/thoughts.</a:t>
            </a:r>
            <a:endParaRPr lang="en-US" sz="24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2163762"/>
          </a:xfrm>
        </p:spPr>
        <p:txBody>
          <a:bodyPr/>
          <a:lstStyle/>
          <a:p>
            <a:r>
              <a:rPr lang="en-US" dirty="0" smtClean="0"/>
              <a:t>http://</a:t>
            </a:r>
            <a:r>
              <a:rPr lang="en-US" dirty="0" smtClean="0"/>
              <a:t>www.wordle.net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p:cNvPicPr>
            <a:picLocks noChangeAspect="1" noChangeArrowheads="1"/>
          </p:cNvPicPr>
          <p:nvPr/>
        </p:nvPicPr>
        <p:blipFill>
          <a:blip r:embed="rId2" cstate="print"/>
          <a:srcRect/>
          <a:stretch>
            <a:fillRect/>
          </a:stretch>
        </p:blipFill>
        <p:spPr bwMode="auto">
          <a:xfrm>
            <a:off x="1676400" y="228600"/>
            <a:ext cx="6629400" cy="629554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81000" y="228600"/>
            <a:ext cx="8382000" cy="649374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381000"/>
            <a:ext cx="8991600" cy="6452081"/>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85725" y="457200"/>
            <a:ext cx="9058275" cy="58483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3" cstate="print"/>
          <a:srcRect/>
          <a:stretch>
            <a:fillRect/>
          </a:stretch>
        </p:blipFill>
        <p:spPr bwMode="auto">
          <a:xfrm>
            <a:off x="838200" y="1066800"/>
            <a:ext cx="7317943" cy="4462462"/>
          </a:xfrm>
          <a:prstGeom prst="rect">
            <a:avLst/>
          </a:prstGeom>
          <a:noFill/>
          <a:ln w="9525">
            <a:noFill/>
            <a:miter lim="800000"/>
            <a:headEnd/>
            <a:tailEnd/>
          </a:ln>
        </p:spPr>
      </p:pic>
      <p:sp>
        <p:nvSpPr>
          <p:cNvPr id="6" name="Title 1"/>
          <p:cNvSpPr txBox="1">
            <a:spLocks/>
          </p:cNvSpPr>
          <p:nvPr/>
        </p:nvSpPr>
        <p:spPr bwMode="auto">
          <a:xfrm>
            <a:off x="153988" y="142875"/>
            <a:ext cx="6572250" cy="723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eaLnBrk="0" fontAlgn="base" hangingPunct="0">
              <a:spcBef>
                <a:spcPct val="0"/>
              </a:spcBef>
              <a:spcAft>
                <a:spcPct val="0"/>
              </a:spcAft>
              <a:defRPr/>
            </a:pPr>
            <a:r>
              <a:rPr lang="en-US" sz="2800" kern="0" dirty="0" smtClean="0">
                <a:solidFill>
                  <a:srgbClr val="FF0000"/>
                </a:solidFill>
              </a:rPr>
              <a:t>WHAT ? </a:t>
            </a:r>
            <a:r>
              <a:rPr lang="en-US" sz="2800" kern="0" dirty="0" smtClean="0">
                <a:solidFill>
                  <a:srgbClr val="1D1551"/>
                </a:solidFill>
              </a:rPr>
              <a:t>Standards of Mathematical </a:t>
            </a:r>
            <a:r>
              <a:rPr lang="en-US" sz="2800" kern="0" dirty="0" smtClean="0">
                <a:solidFill>
                  <a:srgbClr val="FF0000"/>
                </a:solidFill>
              </a:rPr>
              <a:t>Content</a:t>
            </a:r>
            <a:endParaRPr lang="en-US" sz="2800" kern="0" dirty="0">
              <a:solidFill>
                <a:srgbClr val="1D1551"/>
              </a:solidFill>
            </a:endParaRPr>
          </a:p>
        </p:txBody>
      </p:sp>
      <p:sp>
        <p:nvSpPr>
          <p:cNvPr id="91139" name="Oval 3"/>
          <p:cNvSpPr>
            <a:spLocks noChangeArrowheads="1"/>
          </p:cNvSpPr>
          <p:nvPr/>
        </p:nvSpPr>
        <p:spPr bwMode="auto">
          <a:xfrm>
            <a:off x="762000" y="3276600"/>
            <a:ext cx="3790950" cy="2571750"/>
          </a:xfrm>
          <a:prstGeom prst="ellipse">
            <a:avLst/>
          </a:prstGeom>
          <a:solidFill>
            <a:srgbClr val="FFFFFF">
              <a:alpha val="0"/>
            </a:srgbClr>
          </a:solidFill>
          <a:ln w="63500">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normAutofit fontScale="90000"/>
          </a:bodyPr>
          <a:lstStyle/>
          <a:p>
            <a:pPr>
              <a:defRPr/>
            </a:pPr>
            <a:r>
              <a:rPr lang="en-US" b="1" dirty="0" err="1" smtClean="0"/>
              <a:t>TNCore</a:t>
            </a:r>
            <a:r>
              <a:rPr lang="en-US" b="1" dirty="0" smtClean="0"/>
              <a:t> </a:t>
            </a:r>
            <a:r>
              <a:rPr lang="en-US" b="1" dirty="0"/>
              <a:t>F</a:t>
            </a:r>
            <a:r>
              <a:rPr lang="en-US" b="1" dirty="0" smtClean="0"/>
              <a:t>ocus </a:t>
            </a:r>
            <a:r>
              <a:rPr lang="en-US" b="1" dirty="0"/>
              <a:t>S</a:t>
            </a:r>
            <a:r>
              <a:rPr lang="en-US" b="1" dirty="0" smtClean="0"/>
              <a:t>tandards </a:t>
            </a:r>
            <a:r>
              <a:rPr lang="en-US" dirty="0" smtClean="0"/>
              <a:t>for each grade level for mathematics in grades 3-8   </a:t>
            </a:r>
            <a:endParaRPr lang="en-US" dirty="0"/>
          </a:p>
        </p:txBody>
      </p:sp>
      <p:graphicFrame>
        <p:nvGraphicFramePr>
          <p:cNvPr id="5" name="Content Placeholder 5"/>
          <p:cNvGraphicFramePr>
            <a:graphicFrameLocks noGrp="1"/>
          </p:cNvGraphicFramePr>
          <p:nvPr>
            <p:ph idx="1"/>
          </p:nvPr>
        </p:nvGraphicFramePr>
        <p:xfrm>
          <a:off x="381000" y="2133600"/>
          <a:ext cx="8225266" cy="4490824"/>
        </p:xfrm>
        <a:graphic>
          <a:graphicData uri="http://schemas.openxmlformats.org/drawingml/2006/table">
            <a:tbl>
              <a:tblPr/>
              <a:tblGrid>
                <a:gridCol w="1004409"/>
                <a:gridCol w="7220857"/>
              </a:tblGrid>
              <a:tr h="227246">
                <a:tc>
                  <a:txBody>
                    <a:bodyPr/>
                    <a:lstStyle/>
                    <a:p>
                      <a:r>
                        <a:rPr lang="en-US" sz="1400" b="1" dirty="0" smtClean="0"/>
                        <a:t>Grade</a:t>
                      </a:r>
                      <a:endParaRPr lang="en-US" sz="1400" b="1"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b="1" dirty="0" err="1" smtClean="0"/>
                        <a:t>TNCore</a:t>
                      </a:r>
                      <a:r>
                        <a:rPr lang="en-US" sz="1400" b="1" baseline="0" dirty="0" smtClean="0"/>
                        <a:t> Focus Standards</a:t>
                      </a:r>
                      <a:endParaRPr lang="en-US" sz="1400" b="1"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816">
                <a:tc>
                  <a:txBody>
                    <a:bodyPr/>
                    <a:lstStyle/>
                    <a:p>
                      <a:pPr marL="0" marR="0">
                        <a:lnSpc>
                          <a:spcPct val="115000"/>
                        </a:lnSpc>
                        <a:spcBef>
                          <a:spcPts val="0"/>
                        </a:spcBef>
                        <a:spcAft>
                          <a:spcPts val="0"/>
                        </a:spcAft>
                      </a:pPr>
                      <a:r>
                        <a:rPr lang="en-US" sz="1400" dirty="0">
                          <a:latin typeface="Calibri"/>
                          <a:ea typeface="Calibri"/>
                          <a:cs typeface="Times New Roman"/>
                        </a:rPr>
                        <a:t>3</a:t>
                      </a:r>
                      <a:r>
                        <a:rPr lang="en-US" sz="1400" baseline="30000" dirty="0">
                          <a:latin typeface="Calibri"/>
                          <a:ea typeface="Calibri"/>
                          <a:cs typeface="Times New Roman"/>
                        </a:rPr>
                        <a:t>rd</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ＭＳ 明朝"/>
                          <a:cs typeface="Calibri"/>
                        </a:rPr>
                        <a:t>Represent and solve problems involving multiplication and division</a:t>
                      </a:r>
                      <a:endParaRPr lang="en-US" sz="1400" dirty="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dirty="0">
                          <a:effectLst/>
                          <a:latin typeface="Calibri"/>
                          <a:ea typeface="ＭＳ 明朝"/>
                          <a:cs typeface="Calibri"/>
                        </a:rPr>
                        <a:t>Understand properties of multiplication and the relationship between multiplication and division</a:t>
                      </a:r>
                      <a:endParaRPr lang="en-US" sz="1400"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816">
                <a:tc>
                  <a:txBody>
                    <a:bodyPr/>
                    <a:lstStyle/>
                    <a:p>
                      <a:pPr marL="0" marR="0">
                        <a:lnSpc>
                          <a:spcPct val="115000"/>
                        </a:lnSpc>
                        <a:spcBef>
                          <a:spcPts val="0"/>
                        </a:spcBef>
                        <a:spcAft>
                          <a:spcPts val="0"/>
                        </a:spcAft>
                      </a:pPr>
                      <a:r>
                        <a:rPr lang="en-US" sz="1400" dirty="0">
                          <a:latin typeface="Calibri"/>
                          <a:ea typeface="Calibri"/>
                          <a:cs typeface="Times New Roman"/>
                        </a:rPr>
                        <a:t>4</a:t>
                      </a:r>
                      <a:r>
                        <a:rPr lang="en-US" sz="1400" baseline="30000" dirty="0">
                          <a:latin typeface="Calibri"/>
                          <a:ea typeface="Calibri"/>
                          <a:cs typeface="Times New Roman"/>
                        </a:rPr>
                        <a:t>th</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ＭＳ 明朝"/>
                          <a:cs typeface="Calibri"/>
                        </a:rPr>
                        <a:t>Extend understanding of fraction equivalence and ordering</a:t>
                      </a:r>
                      <a:endParaRPr lang="en-US" sz="1400" dirty="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dirty="0">
                          <a:effectLst/>
                          <a:latin typeface="Calibri"/>
                          <a:ea typeface="ＭＳ 明朝"/>
                          <a:cs typeface="Calibri"/>
                        </a:rPr>
                        <a:t>Build fractions from unit fractions by applying and </a:t>
                      </a:r>
                      <a:r>
                        <a:rPr lang="en-US" sz="1400" dirty="0" smtClean="0">
                          <a:effectLst/>
                          <a:latin typeface="Calibri"/>
                          <a:ea typeface="ＭＳ 明朝"/>
                          <a:cs typeface="Calibri"/>
                        </a:rPr>
                        <a:t>extending </a:t>
                      </a:r>
                      <a:r>
                        <a:rPr lang="en-US" sz="1400" dirty="0">
                          <a:effectLst/>
                          <a:latin typeface="Calibri"/>
                          <a:ea typeface="ＭＳ 明朝"/>
                          <a:cs typeface="Calibri"/>
                        </a:rPr>
                        <a:t>previous understanding of operations </a:t>
                      </a:r>
                      <a:r>
                        <a:rPr lang="en-US" sz="1400" dirty="0" smtClean="0">
                          <a:effectLst/>
                          <a:latin typeface="Calibri"/>
                          <a:ea typeface="ＭＳ 明朝"/>
                          <a:cs typeface="Calibri"/>
                        </a:rPr>
                        <a:t>on </a:t>
                      </a:r>
                      <a:r>
                        <a:rPr lang="en-US" sz="1400" dirty="0">
                          <a:effectLst/>
                          <a:latin typeface="Calibri"/>
                          <a:ea typeface="ＭＳ 明朝"/>
                          <a:cs typeface="Calibri"/>
                        </a:rPr>
                        <a:t>whole numbers</a:t>
                      </a:r>
                      <a:endParaRPr lang="en-US" sz="1400"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816">
                <a:tc>
                  <a:txBody>
                    <a:bodyPr/>
                    <a:lstStyle/>
                    <a:p>
                      <a:pPr marL="0" marR="0">
                        <a:lnSpc>
                          <a:spcPct val="115000"/>
                        </a:lnSpc>
                        <a:spcBef>
                          <a:spcPts val="0"/>
                        </a:spcBef>
                        <a:spcAft>
                          <a:spcPts val="0"/>
                        </a:spcAft>
                      </a:pPr>
                      <a:r>
                        <a:rPr lang="en-US" sz="1400" dirty="0">
                          <a:latin typeface="Calibri"/>
                          <a:ea typeface="Calibri"/>
                          <a:cs typeface="Times New Roman"/>
                        </a:rPr>
                        <a:t>5</a:t>
                      </a:r>
                      <a:r>
                        <a:rPr lang="en-US" sz="1400" baseline="30000" dirty="0">
                          <a:latin typeface="Calibri"/>
                          <a:ea typeface="Calibri"/>
                          <a:cs typeface="Times New Roman"/>
                        </a:rPr>
                        <a:t>th</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a:effectLst/>
                          <a:latin typeface="Calibri"/>
                          <a:ea typeface="ＭＳ 明朝"/>
                          <a:cs typeface="Calibri"/>
                        </a:rPr>
                        <a:t>Use equivalent fractions as a strategy to add and subtract fractions</a:t>
                      </a:r>
                      <a:endParaRPr lang="en-US" sz="140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a:effectLst/>
                          <a:latin typeface="Calibri"/>
                          <a:ea typeface="ＭＳ 明朝"/>
                          <a:cs typeface="Calibri"/>
                        </a:rPr>
                        <a:t>Apply and extend previous understanding of multiplication and division to multiply and divide fractions</a:t>
                      </a:r>
                      <a:endParaRPr lang="en-US" sz="140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816">
                <a:tc>
                  <a:txBody>
                    <a:bodyPr/>
                    <a:lstStyle/>
                    <a:p>
                      <a:pPr marL="0" marR="0">
                        <a:lnSpc>
                          <a:spcPct val="115000"/>
                        </a:lnSpc>
                        <a:spcBef>
                          <a:spcPts val="0"/>
                        </a:spcBef>
                        <a:spcAft>
                          <a:spcPts val="0"/>
                        </a:spcAft>
                      </a:pPr>
                      <a:r>
                        <a:rPr lang="en-US" sz="1400" dirty="0">
                          <a:latin typeface="Calibri"/>
                          <a:ea typeface="Calibri"/>
                          <a:cs typeface="Times New Roman"/>
                        </a:rPr>
                        <a:t>6</a:t>
                      </a:r>
                      <a:r>
                        <a:rPr lang="en-US" sz="1400" baseline="30000" dirty="0">
                          <a:latin typeface="Calibri"/>
                          <a:ea typeface="Calibri"/>
                          <a:cs typeface="Times New Roman"/>
                        </a:rPr>
                        <a:t>th</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a:effectLst/>
                          <a:latin typeface="Calibri"/>
                          <a:ea typeface="ＭＳ 明朝"/>
                          <a:cs typeface="Calibri"/>
                        </a:rPr>
                        <a:t>Understand ratio concepts and use ratio reasoning to solve problems</a:t>
                      </a:r>
                      <a:endParaRPr lang="en-US" sz="140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a:effectLst/>
                          <a:latin typeface="Calibri"/>
                          <a:ea typeface="ＭＳ 明朝"/>
                          <a:cs typeface="Calibri"/>
                        </a:rPr>
                        <a:t>Apply and extend previous understanding of arithmetic to algebraic expressions</a:t>
                      </a:r>
                      <a:endParaRPr lang="en-US" sz="140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281">
                <a:tc>
                  <a:txBody>
                    <a:bodyPr/>
                    <a:lstStyle/>
                    <a:p>
                      <a:pPr marL="0" marR="0">
                        <a:lnSpc>
                          <a:spcPct val="115000"/>
                        </a:lnSpc>
                        <a:spcBef>
                          <a:spcPts val="0"/>
                        </a:spcBef>
                        <a:spcAft>
                          <a:spcPts val="0"/>
                        </a:spcAft>
                      </a:pPr>
                      <a:r>
                        <a:rPr lang="en-US" sz="1400" dirty="0">
                          <a:latin typeface="Calibri"/>
                          <a:ea typeface="Calibri"/>
                          <a:cs typeface="Times New Roman"/>
                        </a:rPr>
                        <a:t>7</a:t>
                      </a:r>
                      <a:r>
                        <a:rPr lang="en-US" sz="1400" baseline="30000" dirty="0">
                          <a:latin typeface="Calibri"/>
                          <a:ea typeface="Calibri"/>
                          <a:cs typeface="Times New Roman"/>
                        </a:rPr>
                        <a:t>th</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ＭＳ 明朝"/>
                          <a:cs typeface="Calibri"/>
                        </a:rPr>
                        <a:t>Analyze proportional relationships and use them to solve real-world and mathematical problems</a:t>
                      </a:r>
                      <a:endParaRPr lang="en-US" sz="1400" dirty="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dirty="0">
                          <a:effectLst/>
                          <a:latin typeface="Calibri"/>
                          <a:ea typeface="ＭＳ 明朝"/>
                          <a:cs typeface="Calibri"/>
                        </a:rPr>
                        <a:t>Solve real-life and mathematical problems using numerical and algebraic expressions and equations</a:t>
                      </a:r>
                      <a:endParaRPr lang="en-US" sz="1400"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030">
                <a:tc>
                  <a:txBody>
                    <a:bodyPr/>
                    <a:lstStyle/>
                    <a:p>
                      <a:pPr marL="0" marR="0">
                        <a:lnSpc>
                          <a:spcPct val="115000"/>
                        </a:lnSpc>
                        <a:spcBef>
                          <a:spcPts val="0"/>
                        </a:spcBef>
                        <a:spcAft>
                          <a:spcPts val="0"/>
                        </a:spcAft>
                      </a:pPr>
                      <a:r>
                        <a:rPr lang="en-US" sz="1400" dirty="0">
                          <a:latin typeface="Calibri"/>
                          <a:ea typeface="Calibri"/>
                          <a:cs typeface="Times New Roman"/>
                        </a:rPr>
                        <a:t>8</a:t>
                      </a:r>
                      <a:r>
                        <a:rPr lang="en-US" sz="1400" baseline="30000" dirty="0">
                          <a:latin typeface="Calibri"/>
                          <a:ea typeface="Calibri"/>
                          <a:cs typeface="Times New Roman"/>
                        </a:rPr>
                        <a:t>th</a:t>
                      </a:r>
                      <a:r>
                        <a:rPr lang="en-US" sz="1400" dirty="0">
                          <a:latin typeface="Calibri"/>
                          <a:ea typeface="Calibri"/>
                          <a:cs typeface="Times New Roman"/>
                        </a:rPr>
                        <a:t> Grade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400" dirty="0">
                          <a:effectLst/>
                          <a:latin typeface="Calibri"/>
                          <a:ea typeface="ＭＳ 明朝"/>
                          <a:cs typeface="Calibri"/>
                        </a:rPr>
                        <a:t>Define, </a:t>
                      </a:r>
                      <a:r>
                        <a:rPr lang="en-US" sz="1400" dirty="0" smtClean="0">
                          <a:effectLst/>
                          <a:latin typeface="Calibri"/>
                          <a:ea typeface="ＭＳ 明朝"/>
                          <a:cs typeface="Calibri"/>
                        </a:rPr>
                        <a:t>evaluate, </a:t>
                      </a:r>
                      <a:r>
                        <a:rPr lang="en-US" sz="1400" dirty="0">
                          <a:effectLst/>
                          <a:latin typeface="Calibri"/>
                          <a:ea typeface="ＭＳ 明朝"/>
                          <a:cs typeface="Calibri"/>
                        </a:rPr>
                        <a:t>and compare functions</a:t>
                      </a:r>
                      <a:endParaRPr lang="en-US" sz="1400" dirty="0">
                        <a:effectLst/>
                        <a:latin typeface="Cambria"/>
                        <a:ea typeface="ＭＳ 明朝"/>
                        <a:cs typeface="Times New Roman"/>
                      </a:endParaRPr>
                    </a:p>
                    <a:p>
                      <a:pPr marL="342900" marR="0" lvl="0" indent="-342900">
                        <a:lnSpc>
                          <a:spcPct val="115000"/>
                        </a:lnSpc>
                        <a:spcBef>
                          <a:spcPts val="0"/>
                        </a:spcBef>
                        <a:spcAft>
                          <a:spcPts val="600"/>
                        </a:spcAft>
                        <a:buFont typeface="Symbol"/>
                        <a:buChar char=""/>
                      </a:pPr>
                      <a:r>
                        <a:rPr lang="en-US" sz="1400" dirty="0">
                          <a:effectLst/>
                          <a:latin typeface="Calibri"/>
                          <a:ea typeface="ＭＳ 明朝"/>
                          <a:cs typeface="Calibri"/>
                        </a:rPr>
                        <a:t>Understand the connections between proportional relationships, </a:t>
                      </a:r>
                      <a:r>
                        <a:rPr lang="en-US" sz="1400" dirty="0" smtClean="0">
                          <a:effectLst/>
                          <a:latin typeface="Calibri"/>
                          <a:ea typeface="ＭＳ 明朝"/>
                          <a:cs typeface="Calibri"/>
                        </a:rPr>
                        <a:t>lines, </a:t>
                      </a:r>
                      <a:r>
                        <a:rPr lang="en-US" sz="1400" dirty="0">
                          <a:effectLst/>
                          <a:latin typeface="Calibri"/>
                          <a:ea typeface="ＭＳ 明朝"/>
                          <a:cs typeface="Calibri"/>
                        </a:rPr>
                        <a:t>and linear equations</a:t>
                      </a:r>
                      <a:endParaRPr lang="en-US" sz="1400"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725" name="Rectangle 3"/>
          <p:cNvSpPr>
            <a:spLocks noChangeArrowheads="1"/>
          </p:cNvSpPr>
          <p:nvPr/>
        </p:nvSpPr>
        <p:spPr bwMode="auto">
          <a:xfrm>
            <a:off x="381000" y="1752600"/>
            <a:ext cx="8599487" cy="381000"/>
          </a:xfrm>
          <a:prstGeom prst="rect">
            <a:avLst/>
          </a:prstGeom>
          <a:solidFill>
            <a:schemeClr val="bg1"/>
          </a:solidFill>
          <a:ln w="9525" algn="ctr">
            <a:solidFill>
              <a:schemeClr val="tx1"/>
            </a:solidFill>
            <a:round/>
            <a:headEnd/>
            <a:tailEnd/>
          </a:ln>
        </p:spPr>
        <p:txBody>
          <a:bodyPr/>
          <a:lstStyle/>
          <a:p>
            <a:pPr fontAlgn="base">
              <a:spcBef>
                <a:spcPct val="0"/>
              </a:spcBef>
              <a:spcAft>
                <a:spcPct val="0"/>
              </a:spcAft>
            </a:pPr>
            <a:r>
              <a:rPr lang="en-US" b="1">
                <a:solidFill>
                  <a:srgbClr val="000000"/>
                </a:solidFill>
                <a:latin typeface="Century Gothic" pitchFamily="34" charset="0"/>
                <a:cs typeface="Arial" pitchFamily="34" charset="0"/>
              </a:rPr>
              <a:t>The 3-8 Math TNCore Focus Standards for the 2012-2013 school-year are: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Dropped Tennessee Math SPI’s</a:t>
            </a:r>
            <a:endParaRPr lang="en-US" dirty="0"/>
          </a:p>
        </p:txBody>
      </p:sp>
      <p:graphicFrame>
        <p:nvGraphicFramePr>
          <p:cNvPr id="6" name="Content Placeholder 5"/>
          <p:cNvGraphicFramePr>
            <a:graphicFrameLocks noGrp="1"/>
          </p:cNvGraphicFramePr>
          <p:nvPr>
            <p:ph idx="1"/>
          </p:nvPr>
        </p:nvGraphicFramePr>
        <p:xfrm>
          <a:off x="457200" y="1905000"/>
          <a:ext cx="8229600" cy="4648200"/>
        </p:xfrm>
        <a:graphic>
          <a:graphicData uri="http://schemas.openxmlformats.org/drawingml/2006/table">
            <a:tbl>
              <a:tblPr firstRow="1" bandRow="1">
                <a:tableStyleId>{5C22544A-7EE6-4342-B048-85BDC9FD1C3A}</a:tableStyleId>
              </a:tblPr>
              <a:tblGrid>
                <a:gridCol w="4114800"/>
                <a:gridCol w="4114800"/>
              </a:tblGrid>
              <a:tr h="1162050">
                <a:tc>
                  <a:txBody>
                    <a:bodyPr/>
                    <a:lstStyle/>
                    <a:p>
                      <a:endParaRPr lang="en-US" dirty="0"/>
                    </a:p>
                  </a:txBody>
                  <a:tcPr/>
                </a:tc>
                <a:tc>
                  <a:txBody>
                    <a:bodyPr/>
                    <a:lstStyle/>
                    <a:p>
                      <a:endParaRPr lang="en-US"/>
                    </a:p>
                  </a:txBody>
                  <a:tcPr/>
                </a:tc>
              </a:tr>
              <a:tr h="1162050">
                <a:tc>
                  <a:txBody>
                    <a:bodyPr/>
                    <a:lstStyle/>
                    <a:p>
                      <a:pPr algn="ctr"/>
                      <a:endParaRPr lang="en-US" dirty="0" smtClean="0"/>
                    </a:p>
                    <a:p>
                      <a:pPr algn="ctr"/>
                      <a:r>
                        <a:rPr lang="en-US" sz="2800" b="1" dirty="0" smtClean="0"/>
                        <a:t>3</a:t>
                      </a:r>
                      <a:r>
                        <a:rPr lang="en-US" sz="2800" b="1" baseline="30000" dirty="0" smtClean="0"/>
                        <a:t>rd</a:t>
                      </a:r>
                      <a:r>
                        <a:rPr lang="en-US" sz="2800" b="1" dirty="0" smtClean="0"/>
                        <a:t> Grade </a:t>
                      </a:r>
                      <a:r>
                        <a:rPr lang="en-US" dirty="0" smtClean="0"/>
                        <a:t>– dropped</a:t>
                      </a:r>
                      <a:r>
                        <a:rPr lang="en-US" baseline="0" dirty="0" smtClean="0"/>
                        <a:t> </a:t>
                      </a:r>
                      <a:r>
                        <a:rPr lang="en-US" sz="2400" b="1" baseline="0" dirty="0" smtClean="0"/>
                        <a:t>8</a:t>
                      </a:r>
                      <a:r>
                        <a:rPr lang="en-US" baseline="0" dirty="0" smtClean="0"/>
                        <a:t> Standards</a:t>
                      </a:r>
                      <a:endParaRPr lang="en-US" dirty="0"/>
                    </a:p>
                  </a:txBody>
                  <a:tcPr/>
                </a:tc>
                <a:tc>
                  <a:txBody>
                    <a:bodyPr/>
                    <a:lstStyle/>
                    <a:p>
                      <a:pPr algn="ctr"/>
                      <a:endParaRPr lang="en-US" dirty="0" smtClean="0"/>
                    </a:p>
                    <a:p>
                      <a:pPr algn="ctr"/>
                      <a:r>
                        <a:rPr lang="en-US" sz="2800" b="1" dirty="0" smtClean="0"/>
                        <a:t>6</a:t>
                      </a:r>
                      <a:r>
                        <a:rPr lang="en-US" sz="2800" b="1" baseline="30000" dirty="0" smtClean="0"/>
                        <a:t>th</a:t>
                      </a:r>
                      <a:r>
                        <a:rPr lang="en-US" sz="2800" b="1" baseline="0" dirty="0" smtClean="0"/>
                        <a:t> </a:t>
                      </a:r>
                      <a:r>
                        <a:rPr lang="en-US" sz="2800" b="1" dirty="0" smtClean="0"/>
                        <a:t>Grade </a:t>
                      </a:r>
                      <a:r>
                        <a:rPr lang="en-US" dirty="0" smtClean="0"/>
                        <a:t>– dropped</a:t>
                      </a:r>
                      <a:r>
                        <a:rPr lang="en-US" baseline="0" dirty="0" smtClean="0"/>
                        <a:t> </a:t>
                      </a:r>
                      <a:r>
                        <a:rPr lang="en-US" sz="2800" b="1" baseline="0" dirty="0" smtClean="0"/>
                        <a:t>8</a:t>
                      </a:r>
                      <a:r>
                        <a:rPr lang="en-US" baseline="0" dirty="0" smtClean="0"/>
                        <a:t> Standards</a:t>
                      </a:r>
                      <a:endParaRPr lang="en-US" dirty="0"/>
                    </a:p>
                  </a:txBody>
                  <a:tcPr/>
                </a:tc>
              </a:tr>
              <a:tr h="1162050">
                <a:tc>
                  <a:txBody>
                    <a:bodyPr/>
                    <a:lstStyle/>
                    <a:p>
                      <a:pPr algn="ctr"/>
                      <a:endParaRPr lang="en-US" dirty="0" smtClean="0"/>
                    </a:p>
                    <a:p>
                      <a:pPr algn="ctr"/>
                      <a:r>
                        <a:rPr lang="en-US" sz="2800" b="1" dirty="0" smtClean="0"/>
                        <a:t>4</a:t>
                      </a:r>
                      <a:r>
                        <a:rPr lang="en-US" sz="2800" b="1" baseline="30000" dirty="0" smtClean="0"/>
                        <a:t>th</a:t>
                      </a:r>
                      <a:r>
                        <a:rPr lang="en-US" sz="2800" b="1" baseline="0" dirty="0" smtClean="0"/>
                        <a:t> </a:t>
                      </a:r>
                      <a:r>
                        <a:rPr lang="en-US" sz="2800" b="1" dirty="0" smtClean="0"/>
                        <a:t>Grade</a:t>
                      </a:r>
                      <a:r>
                        <a:rPr lang="en-US" sz="2800" dirty="0" smtClean="0"/>
                        <a:t> </a:t>
                      </a:r>
                      <a:r>
                        <a:rPr lang="en-US" dirty="0" smtClean="0"/>
                        <a:t>– dropped</a:t>
                      </a:r>
                      <a:r>
                        <a:rPr lang="en-US" baseline="0" dirty="0" smtClean="0"/>
                        <a:t> </a:t>
                      </a:r>
                      <a:r>
                        <a:rPr lang="en-US" sz="2800" b="1" baseline="0" dirty="0" smtClean="0"/>
                        <a:t>9</a:t>
                      </a:r>
                      <a:r>
                        <a:rPr lang="en-US" baseline="0" dirty="0" smtClean="0"/>
                        <a:t> Standards</a:t>
                      </a:r>
                      <a:endParaRPr lang="en-US" dirty="0"/>
                    </a:p>
                  </a:txBody>
                  <a:tcPr/>
                </a:tc>
                <a:tc>
                  <a:txBody>
                    <a:bodyPr/>
                    <a:lstStyle/>
                    <a:p>
                      <a:pPr algn="ctr"/>
                      <a:endParaRPr lang="en-US" dirty="0" smtClean="0"/>
                    </a:p>
                    <a:p>
                      <a:pPr algn="ctr"/>
                      <a:r>
                        <a:rPr lang="en-US" sz="2800" b="1" dirty="0" smtClean="0"/>
                        <a:t>7</a:t>
                      </a:r>
                      <a:r>
                        <a:rPr lang="en-US" sz="2800" b="1" baseline="30000" dirty="0" smtClean="0"/>
                        <a:t>th</a:t>
                      </a:r>
                      <a:r>
                        <a:rPr lang="en-US" sz="2800" b="1" baseline="0" dirty="0" smtClean="0"/>
                        <a:t> </a:t>
                      </a:r>
                      <a:r>
                        <a:rPr lang="en-US" sz="2800" b="1" dirty="0" smtClean="0"/>
                        <a:t>Grade</a:t>
                      </a:r>
                      <a:r>
                        <a:rPr lang="en-US" sz="2800" dirty="0" smtClean="0"/>
                        <a:t> </a:t>
                      </a:r>
                      <a:r>
                        <a:rPr lang="en-US" dirty="0" smtClean="0"/>
                        <a:t>– dropped</a:t>
                      </a:r>
                      <a:r>
                        <a:rPr lang="en-US" baseline="0" dirty="0" smtClean="0"/>
                        <a:t> </a:t>
                      </a:r>
                      <a:r>
                        <a:rPr lang="en-US" sz="2800" b="1" baseline="0" dirty="0" smtClean="0"/>
                        <a:t>8</a:t>
                      </a:r>
                      <a:r>
                        <a:rPr lang="en-US" baseline="0" dirty="0" smtClean="0"/>
                        <a:t> Standards</a:t>
                      </a:r>
                      <a:endParaRPr lang="en-US" dirty="0"/>
                    </a:p>
                  </a:txBody>
                  <a:tcPr/>
                </a:tc>
              </a:tr>
              <a:tr h="1162050">
                <a:tc>
                  <a:txBody>
                    <a:bodyPr/>
                    <a:lstStyle/>
                    <a:p>
                      <a:pPr algn="ctr"/>
                      <a:endParaRPr lang="en-US" dirty="0" smtClean="0"/>
                    </a:p>
                    <a:p>
                      <a:pPr algn="ctr"/>
                      <a:r>
                        <a:rPr lang="en-US" sz="2800" b="1" dirty="0" smtClean="0"/>
                        <a:t>5</a:t>
                      </a:r>
                      <a:r>
                        <a:rPr lang="en-US" sz="2800" b="1" baseline="30000" dirty="0" smtClean="0"/>
                        <a:t>th</a:t>
                      </a:r>
                      <a:r>
                        <a:rPr lang="en-US" sz="2800" b="1" baseline="0" dirty="0" smtClean="0"/>
                        <a:t> </a:t>
                      </a:r>
                      <a:r>
                        <a:rPr lang="en-US" sz="2800" b="1" dirty="0" smtClean="0"/>
                        <a:t>Grade</a:t>
                      </a:r>
                      <a:r>
                        <a:rPr lang="en-US" sz="2800" dirty="0" smtClean="0"/>
                        <a:t> </a:t>
                      </a:r>
                      <a:r>
                        <a:rPr lang="en-US" dirty="0" smtClean="0"/>
                        <a:t>– dropped</a:t>
                      </a:r>
                      <a:r>
                        <a:rPr lang="en-US" baseline="0" dirty="0" smtClean="0"/>
                        <a:t> </a:t>
                      </a:r>
                      <a:r>
                        <a:rPr lang="en-US" sz="2800" b="1" baseline="0" dirty="0" smtClean="0"/>
                        <a:t>5</a:t>
                      </a:r>
                      <a:r>
                        <a:rPr lang="en-US" baseline="0" dirty="0" smtClean="0"/>
                        <a:t> Standards</a:t>
                      </a:r>
                      <a:endParaRPr lang="en-US" dirty="0"/>
                    </a:p>
                  </a:txBody>
                  <a:tcPr/>
                </a:tc>
                <a:tc>
                  <a:txBody>
                    <a:bodyPr/>
                    <a:lstStyle/>
                    <a:p>
                      <a:pPr algn="ctr"/>
                      <a:endParaRPr lang="en-US" dirty="0" smtClean="0"/>
                    </a:p>
                    <a:p>
                      <a:pPr algn="ctr"/>
                      <a:r>
                        <a:rPr lang="en-US" sz="2800" b="1" dirty="0" smtClean="0"/>
                        <a:t>8</a:t>
                      </a:r>
                      <a:r>
                        <a:rPr lang="en-US" sz="2800" b="1" baseline="30000" dirty="0" smtClean="0"/>
                        <a:t>th</a:t>
                      </a:r>
                      <a:r>
                        <a:rPr lang="en-US" sz="2800" b="1" baseline="0" dirty="0" smtClean="0"/>
                        <a:t> </a:t>
                      </a:r>
                      <a:r>
                        <a:rPr lang="en-US" sz="2800" b="1" dirty="0" smtClean="0"/>
                        <a:t>Grade</a:t>
                      </a:r>
                      <a:r>
                        <a:rPr lang="en-US" sz="2800" dirty="0" smtClean="0"/>
                        <a:t> </a:t>
                      </a:r>
                      <a:r>
                        <a:rPr lang="en-US" dirty="0" smtClean="0"/>
                        <a:t>– dropped</a:t>
                      </a:r>
                      <a:r>
                        <a:rPr lang="en-US" baseline="0" dirty="0" smtClean="0"/>
                        <a:t> </a:t>
                      </a:r>
                      <a:r>
                        <a:rPr lang="en-US" sz="2800" b="1" baseline="0" dirty="0" smtClean="0"/>
                        <a:t>5</a:t>
                      </a:r>
                      <a:r>
                        <a:rPr lang="en-US" baseline="0" dirty="0" smtClean="0"/>
                        <a:t> Standards</a:t>
                      </a:r>
                      <a:endParaRPr lang="en-US"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63525" y="0"/>
            <a:ext cx="6570663" cy="976313"/>
          </a:xfrm>
        </p:spPr>
        <p:txBody>
          <a:bodyPr/>
          <a:lstStyle/>
          <a:p>
            <a:r>
              <a:rPr lang="en-US" smtClean="0"/>
              <a:t>…and deeper.</a:t>
            </a:r>
          </a:p>
        </p:txBody>
      </p:sp>
      <p:pic>
        <p:nvPicPr>
          <p:cNvPr id="21507" name="Picture 1"/>
          <p:cNvPicPr>
            <a:picLocks noChangeAspect="1" noChangeArrowheads="1"/>
          </p:cNvPicPr>
          <p:nvPr/>
        </p:nvPicPr>
        <p:blipFill>
          <a:blip r:embed="rId3" cstate="print"/>
          <a:srcRect/>
          <a:stretch>
            <a:fillRect/>
          </a:stretch>
        </p:blipFill>
        <p:spPr bwMode="auto">
          <a:xfrm>
            <a:off x="6638925" y="2540000"/>
            <a:ext cx="2225675" cy="1585913"/>
          </a:xfrm>
          <a:prstGeom prst="rect">
            <a:avLst/>
          </a:prstGeom>
          <a:noFill/>
          <a:ln w="9525">
            <a:noFill/>
            <a:miter lim="800000"/>
            <a:headEnd/>
            <a:tailEnd/>
          </a:ln>
        </p:spPr>
      </p:pic>
      <p:sp>
        <p:nvSpPr>
          <p:cNvPr id="133121" name="Rounded Rectangle 24"/>
          <p:cNvSpPr>
            <a:spLocks/>
          </p:cNvSpPr>
          <p:nvPr/>
        </p:nvSpPr>
        <p:spPr bwMode="auto">
          <a:xfrm>
            <a:off x="444500" y="2487613"/>
            <a:ext cx="6013450" cy="3735387"/>
          </a:xfrm>
          <a:prstGeom prst="roundRect">
            <a:avLst>
              <a:gd name="adj" fmla="val 16667"/>
            </a:avLst>
          </a:prstGeom>
          <a:solidFill>
            <a:srgbClr val="DCE6F2"/>
          </a:solidFill>
          <a:ln w="25400">
            <a:solidFill>
              <a:srgbClr val="243F60"/>
            </a:solidFill>
            <a:round/>
            <a:headEnd/>
            <a:tailEnd/>
          </a:ln>
        </p:spPr>
        <p:txBody>
          <a:bodyPr anchor="ctr"/>
          <a:lstStyle/>
          <a:p>
            <a:pPr algn="ctr" fontAlgn="base">
              <a:spcBef>
                <a:spcPct val="0"/>
              </a:spcBef>
              <a:spcAft>
                <a:spcPct val="0"/>
              </a:spcAft>
              <a:defRPr/>
            </a:pPr>
            <a:r>
              <a:rPr lang="en-US" sz="1600" dirty="0">
                <a:solidFill>
                  <a:srgbClr val="000000"/>
                </a:solidFill>
                <a:ea typeface="Calibri" pitchFamily="34" charset="0"/>
                <a:cs typeface="Arial" pitchFamily="34" charset="0"/>
              </a:rPr>
              <a:t>There were 28 cookies on a plate.</a:t>
            </a:r>
            <a:endParaRPr lang="en-US" sz="1600" dirty="0">
              <a:solidFill>
                <a:srgbClr val="000000"/>
              </a:solidFill>
              <a:cs typeface="Arial" pitchFamily="34" charset="0"/>
            </a:endParaRPr>
          </a:p>
          <a:p>
            <a:pPr algn="ctr" eaLnBrk="0" fontAlgn="base" hangingPunct="0">
              <a:spcBef>
                <a:spcPct val="0"/>
              </a:spcBef>
              <a:spcAft>
                <a:spcPct val="0"/>
              </a:spcAft>
              <a:defRPr/>
            </a:pPr>
            <a:r>
              <a:rPr lang="en-US" sz="1600" dirty="0">
                <a:solidFill>
                  <a:srgbClr val="000000"/>
                </a:solidFill>
                <a:ea typeface="Calibri" pitchFamily="34" charset="0"/>
                <a:cs typeface="Arial" pitchFamily="34" charset="0"/>
              </a:rPr>
              <a:t>Five children each ate 1 cookie.</a:t>
            </a:r>
            <a:endParaRPr lang="en-US" sz="1600" dirty="0">
              <a:solidFill>
                <a:srgbClr val="000000"/>
              </a:solidFill>
              <a:cs typeface="Arial" pitchFamily="34" charset="0"/>
            </a:endParaRPr>
          </a:p>
          <a:p>
            <a:pPr algn="ctr" eaLnBrk="0" fontAlgn="base" hangingPunct="0">
              <a:spcBef>
                <a:spcPct val="0"/>
              </a:spcBef>
              <a:spcAft>
                <a:spcPct val="0"/>
              </a:spcAft>
              <a:defRPr/>
            </a:pPr>
            <a:r>
              <a:rPr lang="en-US" sz="1600" dirty="0">
                <a:solidFill>
                  <a:srgbClr val="000000"/>
                </a:solidFill>
                <a:ea typeface="Calibri" pitchFamily="34" charset="0"/>
                <a:cs typeface="Arial" pitchFamily="34" charset="0"/>
              </a:rPr>
              <a:t>Two children each ate 3 cookies.</a:t>
            </a:r>
            <a:endParaRPr lang="en-US" sz="1600" dirty="0">
              <a:solidFill>
                <a:srgbClr val="000000"/>
              </a:solidFill>
              <a:cs typeface="Arial" pitchFamily="34" charset="0"/>
            </a:endParaRPr>
          </a:p>
          <a:p>
            <a:pPr algn="ctr" eaLnBrk="0" fontAlgn="base" hangingPunct="0">
              <a:spcBef>
                <a:spcPct val="0"/>
              </a:spcBef>
              <a:spcAft>
                <a:spcPct val="0"/>
              </a:spcAft>
              <a:defRPr/>
            </a:pPr>
            <a:r>
              <a:rPr lang="en-US" sz="1600" dirty="0">
                <a:solidFill>
                  <a:srgbClr val="000000"/>
                </a:solidFill>
                <a:ea typeface="Calibri" pitchFamily="34" charset="0"/>
                <a:cs typeface="Arial" pitchFamily="34" charset="0"/>
              </a:rPr>
              <a:t>One child ate 5 cookies.</a:t>
            </a:r>
            <a:endParaRPr lang="en-US" sz="1600" dirty="0">
              <a:solidFill>
                <a:srgbClr val="000000"/>
              </a:solidFill>
              <a:cs typeface="Arial" pitchFamily="34" charset="0"/>
            </a:endParaRPr>
          </a:p>
          <a:p>
            <a:pPr algn="ctr" eaLnBrk="0" fontAlgn="base" hangingPunct="0">
              <a:spcBef>
                <a:spcPct val="0"/>
              </a:spcBef>
              <a:spcAft>
                <a:spcPct val="0"/>
              </a:spcAft>
              <a:defRPr/>
            </a:pPr>
            <a:r>
              <a:rPr lang="en-US" sz="1600" dirty="0">
                <a:solidFill>
                  <a:srgbClr val="000000"/>
                </a:solidFill>
                <a:ea typeface="Calibri" pitchFamily="34" charset="0"/>
                <a:cs typeface="Arial" pitchFamily="34" charset="0"/>
              </a:rPr>
              <a:t>The rest of the children each ate 2 cookies.</a:t>
            </a:r>
            <a:endParaRPr lang="en-US" sz="1600" dirty="0">
              <a:solidFill>
                <a:srgbClr val="000000"/>
              </a:solidFill>
              <a:cs typeface="Arial" pitchFamily="34" charset="0"/>
            </a:endParaRPr>
          </a:p>
          <a:p>
            <a:pPr algn="ctr" eaLnBrk="0" fontAlgn="base" hangingPunct="0">
              <a:spcBef>
                <a:spcPct val="0"/>
              </a:spcBef>
              <a:spcAft>
                <a:spcPct val="0"/>
              </a:spcAft>
              <a:defRPr/>
            </a:pPr>
            <a:r>
              <a:rPr lang="en-US" sz="1600" dirty="0">
                <a:solidFill>
                  <a:srgbClr val="000000"/>
                </a:solidFill>
                <a:ea typeface="Calibri" pitchFamily="34" charset="0"/>
                <a:cs typeface="Arial" pitchFamily="34" charset="0"/>
              </a:rPr>
              <a:t>Then the plate was empty</a:t>
            </a:r>
          </a:p>
          <a:p>
            <a:pPr indent="857250" eaLnBrk="0" fontAlgn="base" hangingPunct="0">
              <a:spcBef>
                <a:spcPct val="0"/>
              </a:spcBef>
              <a:spcAft>
                <a:spcPct val="0"/>
              </a:spcAft>
              <a:defRPr/>
            </a:pPr>
            <a:endParaRPr lang="en-US" sz="1600" b="1" dirty="0">
              <a:solidFill>
                <a:srgbClr val="000000"/>
              </a:solidFill>
              <a:cs typeface="Arial" pitchFamily="34" charset="0"/>
            </a:endParaRPr>
          </a:p>
          <a:p>
            <a:pPr eaLnBrk="0" fontAlgn="base" hangingPunct="0">
              <a:spcBef>
                <a:spcPct val="0"/>
              </a:spcBef>
              <a:spcAft>
                <a:spcPct val="0"/>
              </a:spcAft>
              <a:defRPr/>
            </a:pPr>
            <a:r>
              <a:rPr lang="en-US" sz="1600" b="1" dirty="0">
                <a:solidFill>
                  <a:srgbClr val="000000"/>
                </a:solidFill>
                <a:cs typeface="Arial" pitchFamily="34" charset="0"/>
              </a:rPr>
              <a:t>How many children ate 2 cookies?  Use multiplication equations and other operations, if needed, to show how you found your answer.  </a:t>
            </a:r>
          </a:p>
          <a:p>
            <a:pPr eaLnBrk="0" fontAlgn="base" hangingPunct="0">
              <a:spcBef>
                <a:spcPct val="0"/>
              </a:spcBef>
              <a:spcAft>
                <a:spcPct val="0"/>
              </a:spcAft>
              <a:defRPr/>
            </a:pPr>
            <a:endParaRPr lang="en-US" sz="1600" b="1" dirty="0">
              <a:solidFill>
                <a:srgbClr val="000000"/>
              </a:solidFill>
              <a:cs typeface="Arial" pitchFamily="34" charset="0"/>
            </a:endParaRPr>
          </a:p>
          <a:p>
            <a:pPr eaLnBrk="0" fontAlgn="base" hangingPunct="0">
              <a:spcBef>
                <a:spcPct val="0"/>
              </a:spcBef>
              <a:spcAft>
                <a:spcPct val="0"/>
              </a:spcAft>
              <a:defRPr/>
            </a:pPr>
            <a:r>
              <a:rPr lang="en-US" sz="1600" b="1" dirty="0">
                <a:solidFill>
                  <a:srgbClr val="000000"/>
                </a:solidFill>
                <a:cs typeface="Arial" pitchFamily="34" charset="0"/>
              </a:rPr>
              <a:t>Jane thinks this question can be solved by dividing 28 by 2.  She is wrong.  Explain using equations and operations why this is not possible.</a:t>
            </a:r>
          </a:p>
          <a:p>
            <a:pPr indent="857250" eaLnBrk="0" fontAlgn="base" hangingPunct="0">
              <a:spcBef>
                <a:spcPct val="0"/>
              </a:spcBef>
              <a:spcAft>
                <a:spcPct val="0"/>
              </a:spcAft>
              <a:defRPr/>
            </a:pPr>
            <a:endParaRPr lang="en-US" dirty="0">
              <a:solidFill>
                <a:srgbClr val="000000"/>
              </a:solidFill>
              <a:latin typeface="Arial" pitchFamily="34" charset="0"/>
              <a:cs typeface="Arial" pitchFamily="34" charset="0"/>
            </a:endParaRPr>
          </a:p>
        </p:txBody>
      </p:sp>
      <p:sp>
        <p:nvSpPr>
          <p:cNvPr id="8" name="TextBox 7"/>
          <p:cNvSpPr txBox="1"/>
          <p:nvPr/>
        </p:nvSpPr>
        <p:spPr>
          <a:xfrm>
            <a:off x="333375" y="4608513"/>
            <a:ext cx="8656638" cy="677862"/>
          </a:xfrm>
          <a:prstGeom prst="rect">
            <a:avLst/>
          </a:prstGeom>
          <a:noFill/>
        </p:spPr>
        <p:txBody>
          <a:bodyPr>
            <a:spAutoFit/>
          </a:bodyPr>
          <a:lstStyle/>
          <a:p>
            <a:pPr fontAlgn="base">
              <a:spcBef>
                <a:spcPct val="0"/>
              </a:spcBef>
              <a:spcAft>
                <a:spcPct val="0"/>
              </a:spcAft>
              <a:defRPr/>
            </a:pPr>
            <a:r>
              <a:rPr lang="en-US" sz="2000" dirty="0">
                <a:solidFill>
                  <a:srgbClr val="000000"/>
                </a:solidFill>
                <a:cs typeface="Arial" pitchFamily="34" charset="0"/>
              </a:rPr>
              <a:t>  </a:t>
            </a:r>
          </a:p>
          <a:p>
            <a:pPr fontAlgn="base">
              <a:spcBef>
                <a:spcPct val="0"/>
              </a:spcBef>
              <a:spcAft>
                <a:spcPct val="0"/>
              </a:spcAft>
              <a:defRPr/>
            </a:pPr>
            <a:endParaRPr lang="en-US" b="1" dirty="0">
              <a:solidFill>
                <a:srgbClr val="000000"/>
              </a:solidFill>
              <a:latin typeface="Century Gothic" pitchFamily="34" charset="0"/>
              <a:cs typeface="Arial" pitchFamily="34" charset="0"/>
            </a:endParaRPr>
          </a:p>
        </p:txBody>
      </p:sp>
      <p:graphicFrame>
        <p:nvGraphicFramePr>
          <p:cNvPr id="9" name="Table 8"/>
          <p:cNvGraphicFramePr>
            <a:graphicFrameLocks noGrp="1"/>
          </p:cNvGraphicFramePr>
          <p:nvPr/>
        </p:nvGraphicFramePr>
        <p:xfrm>
          <a:off x="398463" y="1152525"/>
          <a:ext cx="8490857" cy="1097280"/>
        </p:xfrm>
        <a:graphic>
          <a:graphicData uri="http://schemas.openxmlformats.org/drawingml/2006/table">
            <a:tbl>
              <a:tblPr firstRow="1" bandRow="1">
                <a:tableStyleId>{69012ECD-51FC-41F1-AA8D-1B2483CD663E}</a:tableStyleId>
              </a:tblPr>
              <a:tblGrid>
                <a:gridCol w="8490857"/>
              </a:tblGrid>
              <a:tr h="326085">
                <a:tc>
                  <a:txBody>
                    <a:bodyPr/>
                    <a:lstStyle/>
                    <a:p>
                      <a:pPr algn="ctr"/>
                      <a:r>
                        <a:rPr lang="en-US" dirty="0" smtClean="0"/>
                        <a:t>3</a:t>
                      </a:r>
                      <a:r>
                        <a:rPr lang="en-US" baseline="30000" dirty="0" smtClean="0"/>
                        <a:t>rd</a:t>
                      </a:r>
                      <a:r>
                        <a:rPr lang="en-US" dirty="0" smtClean="0"/>
                        <a:t> Grade Math</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633379">
                <a:tc>
                  <a:txBody>
                    <a:bodyPr/>
                    <a:lstStyle/>
                    <a:p>
                      <a:r>
                        <a:rPr lang="en-US" sz="1400" dirty="0" smtClean="0"/>
                        <a:t>3OA.3 (Operations and Algebraic thinking): Use multiplication and division within 100 to solve word problems in situations involving equal groups, arrays, and measurement quantities, e.g., by using drawings and equations with a symbol for the unknown number to represent the problems.</a:t>
                      </a:r>
                      <a:endParaRPr 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
        <p:nvSpPr>
          <p:cNvPr id="21518" name="TextBox 6"/>
          <p:cNvSpPr txBox="1">
            <a:spLocks noChangeArrowheads="1"/>
          </p:cNvSpPr>
          <p:nvPr/>
        </p:nvSpPr>
        <p:spPr bwMode="auto">
          <a:xfrm>
            <a:off x="128588" y="6503988"/>
            <a:ext cx="4191000" cy="246062"/>
          </a:xfrm>
          <a:prstGeom prst="rect">
            <a:avLst/>
          </a:prstGeom>
          <a:noFill/>
          <a:ln w="9525">
            <a:noFill/>
            <a:miter lim="800000"/>
            <a:headEnd/>
            <a:tailEnd/>
          </a:ln>
        </p:spPr>
        <p:txBody>
          <a:bodyPr>
            <a:spAutoFit/>
          </a:bodyPr>
          <a:lstStyle/>
          <a:p>
            <a:pPr fontAlgn="base">
              <a:spcBef>
                <a:spcPct val="0"/>
              </a:spcBef>
              <a:spcAft>
                <a:spcPct val="0"/>
              </a:spcAft>
            </a:pPr>
            <a:r>
              <a:rPr lang="en-US" sz="1000" b="1" smtClean="0">
                <a:solidFill>
                  <a:srgbClr val="FFFFFF"/>
                </a:solidFill>
                <a:latin typeface="Century Gothic" pitchFamily="34" charset="0"/>
                <a:cs typeface="Arial" pitchFamily="34" charset="0"/>
              </a:rPr>
              <a:t>Source: University of Pittsburgh, Copyrighted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14800" y="3352800"/>
            <a:ext cx="4648200" cy="2971800"/>
          </a:xfrm>
        </p:spPr>
        <p:txBody>
          <a:bodyPr/>
          <a:lstStyle/>
          <a:p>
            <a:pPr algn="l"/>
            <a:r>
              <a:rPr lang="en-US" dirty="0" smtClean="0"/>
              <a:t> </a:t>
            </a:r>
            <a:r>
              <a:rPr lang="en-US" dirty="0" smtClean="0">
                <a:solidFill>
                  <a:srgbClr val="002060"/>
                </a:solidFill>
              </a:rPr>
              <a:t>1. Write one thing you know about </a:t>
            </a:r>
            <a:r>
              <a:rPr lang="en-US" dirty="0" smtClean="0">
                <a:solidFill>
                  <a:srgbClr val="002060"/>
                </a:solidFill>
              </a:rPr>
              <a:t> </a:t>
            </a:r>
          </a:p>
          <a:p>
            <a:pPr algn="l"/>
            <a:r>
              <a:rPr lang="en-US" dirty="0" smtClean="0">
                <a:solidFill>
                  <a:srgbClr val="002060"/>
                </a:solidFill>
              </a:rPr>
              <a:t> </a:t>
            </a:r>
            <a:r>
              <a:rPr lang="en-US" dirty="0" smtClean="0">
                <a:solidFill>
                  <a:srgbClr val="002060"/>
                </a:solidFill>
              </a:rPr>
              <a:t>    </a:t>
            </a:r>
            <a:r>
              <a:rPr lang="en-US" dirty="0" smtClean="0">
                <a:solidFill>
                  <a:srgbClr val="002060"/>
                </a:solidFill>
              </a:rPr>
              <a:t>Common </a:t>
            </a:r>
            <a:r>
              <a:rPr lang="en-US" dirty="0" smtClean="0">
                <a:solidFill>
                  <a:srgbClr val="002060"/>
                </a:solidFill>
              </a:rPr>
              <a:t>Core State Standards </a:t>
            </a:r>
            <a:r>
              <a:rPr lang="en-US" dirty="0" smtClean="0">
                <a:solidFill>
                  <a:srgbClr val="002060"/>
                </a:solidFill>
              </a:rPr>
              <a:t> </a:t>
            </a:r>
          </a:p>
          <a:p>
            <a:pPr algn="l"/>
            <a:r>
              <a:rPr lang="en-US" dirty="0" smtClean="0">
                <a:solidFill>
                  <a:srgbClr val="002060"/>
                </a:solidFill>
              </a:rPr>
              <a:t> </a:t>
            </a:r>
            <a:r>
              <a:rPr lang="en-US" dirty="0" smtClean="0">
                <a:solidFill>
                  <a:srgbClr val="002060"/>
                </a:solidFill>
              </a:rPr>
              <a:t>    </a:t>
            </a:r>
            <a:r>
              <a:rPr lang="en-US" dirty="0" smtClean="0">
                <a:solidFill>
                  <a:srgbClr val="002060"/>
                </a:solidFill>
              </a:rPr>
              <a:t>(</a:t>
            </a:r>
            <a:r>
              <a:rPr lang="en-US" dirty="0" smtClean="0">
                <a:solidFill>
                  <a:srgbClr val="002060"/>
                </a:solidFill>
              </a:rPr>
              <a:t>CCSS</a:t>
            </a:r>
            <a:r>
              <a:rPr lang="en-US" dirty="0" smtClean="0">
                <a:solidFill>
                  <a:srgbClr val="002060"/>
                </a:solidFill>
              </a:rPr>
              <a:t>).</a:t>
            </a:r>
          </a:p>
          <a:p>
            <a:pPr algn="l"/>
            <a:endParaRPr lang="en-US" dirty="0" smtClean="0">
              <a:solidFill>
                <a:srgbClr val="002060"/>
              </a:solidFill>
            </a:endParaRPr>
          </a:p>
          <a:p>
            <a:pPr marL="514350" indent="-514350" algn="l"/>
            <a:r>
              <a:rPr lang="en-US" dirty="0" smtClean="0">
                <a:solidFill>
                  <a:srgbClr val="002060"/>
                </a:solidFill>
              </a:rPr>
              <a:t>2.  Write </a:t>
            </a:r>
            <a:r>
              <a:rPr lang="en-US" dirty="0" smtClean="0">
                <a:solidFill>
                  <a:srgbClr val="002060"/>
                </a:solidFill>
              </a:rPr>
              <a:t>one question you have </a:t>
            </a:r>
            <a:endParaRPr lang="en-US" dirty="0" smtClean="0">
              <a:solidFill>
                <a:srgbClr val="002060"/>
              </a:solidFill>
            </a:endParaRPr>
          </a:p>
          <a:p>
            <a:pPr marL="514350" indent="-514350" algn="l"/>
            <a:r>
              <a:rPr lang="en-US" dirty="0" smtClean="0">
                <a:solidFill>
                  <a:srgbClr val="002060"/>
                </a:solidFill>
              </a:rPr>
              <a:t> </a:t>
            </a:r>
            <a:r>
              <a:rPr lang="en-US" dirty="0" smtClean="0">
                <a:solidFill>
                  <a:srgbClr val="002060"/>
                </a:solidFill>
              </a:rPr>
              <a:t>    </a:t>
            </a:r>
            <a:r>
              <a:rPr lang="en-US" dirty="0" smtClean="0">
                <a:solidFill>
                  <a:srgbClr val="002060"/>
                </a:solidFill>
              </a:rPr>
              <a:t>about </a:t>
            </a:r>
            <a:r>
              <a:rPr lang="en-US" dirty="0" smtClean="0">
                <a:solidFill>
                  <a:srgbClr val="002060"/>
                </a:solidFill>
              </a:rPr>
              <a:t>CCSS.</a:t>
            </a:r>
            <a:endParaRPr lang="en-US" dirty="0">
              <a:solidFill>
                <a:srgbClr val="002060"/>
              </a:solidFill>
            </a:endParaRPr>
          </a:p>
        </p:txBody>
      </p:sp>
      <p:sp>
        <p:nvSpPr>
          <p:cNvPr id="2" name="Title 1"/>
          <p:cNvSpPr>
            <a:spLocks noGrp="1"/>
          </p:cNvSpPr>
          <p:nvPr>
            <p:ph type="ctrTitle"/>
          </p:nvPr>
        </p:nvSpPr>
        <p:spPr>
          <a:xfrm>
            <a:off x="533400" y="1219200"/>
            <a:ext cx="7924800" cy="914400"/>
          </a:xfrm>
        </p:spPr>
        <p:txBody>
          <a:bodyPr/>
          <a:lstStyle/>
          <a:p>
            <a:r>
              <a:rPr lang="en-US" sz="4000" dirty="0" smtClean="0"/>
              <a:t>Snowball </a:t>
            </a:r>
            <a:r>
              <a:rPr lang="en-US" sz="4000" dirty="0" smtClean="0"/>
              <a:t>Activity</a:t>
            </a:r>
            <a:endParaRPr lang="en-US" sz="4000" dirty="0"/>
          </a:p>
        </p:txBody>
      </p:sp>
      <p:pic>
        <p:nvPicPr>
          <p:cNvPr id="35843" name="Picture 3"/>
          <p:cNvPicPr>
            <a:picLocks noChangeAspect="1" noChangeArrowheads="1"/>
          </p:cNvPicPr>
          <p:nvPr/>
        </p:nvPicPr>
        <p:blipFill>
          <a:blip r:embed="rId3" cstate="print"/>
          <a:srcRect/>
          <a:stretch>
            <a:fillRect/>
          </a:stretch>
        </p:blipFill>
        <p:spPr bwMode="auto">
          <a:xfrm>
            <a:off x="304800" y="2057400"/>
            <a:ext cx="37338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normAutofit fontScale="90000"/>
          </a:bodyPr>
          <a:lstStyle/>
          <a:p>
            <a:pPr eaLnBrk="1" hangingPunct="1">
              <a:lnSpc>
                <a:spcPct val="90000"/>
              </a:lnSpc>
            </a:pPr>
            <a:r>
              <a:rPr lang="en-US" b="1" smtClean="0"/>
              <a:t>Procedural Fluency</a:t>
            </a:r>
            <a:br>
              <a:rPr lang="en-US" b="1" smtClean="0"/>
            </a:br>
            <a:r>
              <a:rPr lang="en-US" b="1" i="1" smtClean="0"/>
              <a:t>Pool Border</a:t>
            </a:r>
          </a:p>
        </p:txBody>
      </p:sp>
      <p:pic>
        <p:nvPicPr>
          <p:cNvPr id="116744" name="Picture 8"/>
          <p:cNvPicPr>
            <a:picLocks noChangeAspect="1" noChangeArrowheads="1"/>
          </p:cNvPicPr>
          <p:nvPr/>
        </p:nvPicPr>
        <p:blipFill>
          <a:blip r:embed="rId3" cstate="print"/>
          <a:srcRect l="64375" t="30835" r="20416" b="44962"/>
          <a:stretch>
            <a:fillRect/>
          </a:stretch>
        </p:blipFill>
        <p:spPr bwMode="auto">
          <a:xfrm>
            <a:off x="5435600" y="2562225"/>
            <a:ext cx="2717800" cy="2616200"/>
          </a:xfrm>
          <a:prstGeom prst="rect">
            <a:avLst/>
          </a:prstGeom>
          <a:noFill/>
          <a:ln w="9525">
            <a:noFill/>
            <a:miter lim="800000"/>
            <a:headEnd/>
            <a:tailEnd/>
          </a:ln>
        </p:spPr>
      </p:pic>
      <p:sp>
        <p:nvSpPr>
          <p:cNvPr id="116748" name="Rectangle 12"/>
          <p:cNvSpPr>
            <a:spLocks noGrp="1" noChangeArrowheads="1"/>
          </p:cNvSpPr>
          <p:nvPr>
            <p:ph type="body" idx="1"/>
          </p:nvPr>
        </p:nvSpPr>
        <p:spPr>
          <a:xfrm>
            <a:off x="542925" y="2298700"/>
            <a:ext cx="4622800" cy="2438400"/>
          </a:xfrm>
        </p:spPr>
        <p:txBody>
          <a:bodyPr/>
          <a:lstStyle/>
          <a:p>
            <a:pPr marL="6350" indent="-6350" eaLnBrk="1" hangingPunct="1">
              <a:buFontTx/>
              <a:buNone/>
            </a:pPr>
            <a:r>
              <a:rPr lang="en-US" b="1" smtClean="0">
                <a:solidFill>
                  <a:srgbClr val="663300"/>
                </a:solidFill>
              </a:rPr>
              <a:t/>
            </a:r>
            <a:br>
              <a:rPr lang="en-US" b="1" smtClean="0">
                <a:solidFill>
                  <a:srgbClr val="663300"/>
                </a:solidFill>
              </a:rPr>
            </a:br>
            <a:r>
              <a:rPr lang="en-US" b="1" smtClean="0">
                <a:solidFill>
                  <a:srgbClr val="360F00"/>
                </a:solidFill>
              </a:rPr>
              <a:t>How many different ways can you find to count the border tiles of an 8 x 8 pool without counting them one at a time?</a:t>
            </a:r>
          </a:p>
        </p:txBody>
      </p:sp>
      <p:grpSp>
        <p:nvGrpSpPr>
          <p:cNvPr id="2" name="Group 14"/>
          <p:cNvGrpSpPr>
            <a:grpSpLocks/>
          </p:cNvGrpSpPr>
          <p:nvPr/>
        </p:nvGrpSpPr>
        <p:grpSpPr bwMode="auto">
          <a:xfrm>
            <a:off x="127000" y="5849938"/>
            <a:ext cx="877888" cy="1008062"/>
            <a:chOff x="80" y="3685"/>
            <a:chExt cx="553" cy="635"/>
          </a:xfrm>
        </p:grpSpPr>
        <p:pic>
          <p:nvPicPr>
            <p:cNvPr id="58374" name="Picture 15" descr="PDicon_pgNonProgram"/>
            <p:cNvPicPr>
              <a:picLocks noChangeAspect="1" noChangeArrowheads="1"/>
            </p:cNvPicPr>
            <p:nvPr/>
          </p:nvPicPr>
          <p:blipFill>
            <a:blip r:embed="rId4" cstate="print"/>
            <a:srcRect/>
            <a:stretch>
              <a:fillRect/>
            </a:stretch>
          </p:blipFill>
          <p:spPr bwMode="auto">
            <a:xfrm>
              <a:off x="80" y="3685"/>
              <a:ext cx="553" cy="635"/>
            </a:xfrm>
            <a:prstGeom prst="rect">
              <a:avLst/>
            </a:prstGeom>
            <a:noFill/>
            <a:ln w="9525">
              <a:noFill/>
              <a:miter lim="800000"/>
              <a:headEnd/>
              <a:tailEnd/>
            </a:ln>
          </p:spPr>
        </p:pic>
        <p:sp>
          <p:nvSpPr>
            <p:cNvPr id="58375" name="Rectangle 16"/>
            <p:cNvSpPr>
              <a:spLocks noChangeArrowheads="1"/>
            </p:cNvSpPr>
            <p:nvPr/>
          </p:nvSpPr>
          <p:spPr bwMode="auto">
            <a:xfrm>
              <a:off x="140" y="3984"/>
              <a:ext cx="454" cy="192"/>
            </a:xfrm>
            <a:prstGeom prst="rect">
              <a:avLst/>
            </a:prstGeom>
            <a:noFill/>
            <a:ln w="9525">
              <a:noFill/>
              <a:miter lim="800000"/>
              <a:headEnd/>
              <a:tailEnd/>
            </a:ln>
          </p:spPr>
          <p:txBody>
            <a:bodyPr/>
            <a:lstStyle/>
            <a:p>
              <a:pPr algn="ctr">
                <a:spcBef>
                  <a:spcPct val="20000"/>
                </a:spcBef>
              </a:pPr>
              <a:r>
                <a:rPr lang="en-US"/>
                <a:t>p. 25</a:t>
              </a:r>
            </a:p>
          </p:txBody>
        </p:sp>
      </p:grpSp>
      <p:sp>
        <p:nvSpPr>
          <p:cNvPr id="92168" name="Text Box 4"/>
          <p:cNvSpPr txBox="1">
            <a:spLocks noChangeArrowheads="1"/>
          </p:cNvSpPr>
          <p:nvPr/>
        </p:nvSpPr>
        <p:spPr bwMode="auto">
          <a:xfrm>
            <a:off x="5146675" y="6005513"/>
            <a:ext cx="3781425" cy="274637"/>
          </a:xfrm>
          <a:prstGeom prst="rect">
            <a:avLst/>
          </a:prstGeom>
          <a:noFill/>
          <a:ln w="9525">
            <a:noFill/>
            <a:miter lim="800000"/>
            <a:headEnd/>
            <a:tailEnd/>
          </a:ln>
        </p:spPr>
        <p:txBody>
          <a:bodyPr>
            <a:spAutoFit/>
          </a:bodyPr>
          <a:lstStyle/>
          <a:p>
            <a:pPr>
              <a:spcBef>
                <a:spcPct val="30000"/>
              </a:spcBef>
            </a:pPr>
            <a:r>
              <a:rPr lang="en-US"/>
              <a:t>(Van de Walle, Karp, and Bay-Williams 2010b, 257)</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6738"/>
                                        </p:tgtEl>
                                        <p:attrNameLst>
                                          <p:attrName>style.visibility</p:attrName>
                                        </p:attrNameLst>
                                      </p:cBhvr>
                                      <p:to>
                                        <p:strVal val="visible"/>
                                      </p:to>
                                    </p:set>
                                    <p:animEffect transition="in" filter="fade">
                                      <p:cBhvr>
                                        <p:cTn id="7" dur="2000"/>
                                        <p:tgtEl>
                                          <p:spTgt spid="116738"/>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6748">
                                            <p:txEl>
                                              <p:pRg st="0" end="0"/>
                                            </p:txEl>
                                          </p:spTgt>
                                        </p:tgtEl>
                                        <p:attrNameLst>
                                          <p:attrName>style.visibility</p:attrName>
                                        </p:attrNameLst>
                                      </p:cBhvr>
                                      <p:to>
                                        <p:strVal val="visible"/>
                                      </p:to>
                                    </p:set>
                                    <p:animEffect transition="in" filter="fade">
                                      <p:cBhvr>
                                        <p:cTn id="11" dur="500"/>
                                        <p:tgtEl>
                                          <p:spTgt spid="116748">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16744"/>
                                        </p:tgtEl>
                                        <p:attrNameLst>
                                          <p:attrName>style.visibility</p:attrName>
                                        </p:attrNameLst>
                                      </p:cBhvr>
                                      <p:to>
                                        <p:strVal val="visible"/>
                                      </p:to>
                                    </p:set>
                                    <p:animEffect transition="in" filter="fade">
                                      <p:cBhvr>
                                        <p:cTn id="14" dur="500"/>
                                        <p:tgtEl>
                                          <p:spTgt spid="11674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2168"/>
                                        </p:tgtEl>
                                        <p:attrNameLst>
                                          <p:attrName>style.visibility</p:attrName>
                                        </p:attrNameLst>
                                      </p:cBhvr>
                                      <p:to>
                                        <p:strVal val="visible"/>
                                      </p:to>
                                    </p:set>
                                    <p:animEffect transition="in" filter="fade">
                                      <p:cBhvr>
                                        <p:cTn id="17" dur="500"/>
                                        <p:tgtEl>
                                          <p:spTgt spid="92168"/>
                                        </p:tgtEl>
                                      </p:cBhvr>
                                    </p:animEffect>
                                  </p:childTnLst>
                                </p:cTn>
                              </p:par>
                            </p:childTnLst>
                          </p:cTn>
                        </p:par>
                        <p:par>
                          <p:cTn id="18" fill="hold" nodeType="afterGroup">
                            <p:stCondLst>
                              <p:cond delay="2500"/>
                            </p:stCondLst>
                            <p:childTnLst>
                              <p:par>
                                <p:cTn id="19" presetID="53"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p:bldP spid="116748" grpId="0" build="p"/>
      <p:bldP spid="921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4763" y="0"/>
            <a:ext cx="9134475" cy="72104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47625" y="0"/>
            <a:ext cx="9048750" cy="724852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38100" y="0"/>
            <a:ext cx="9067800" cy="72199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19050" y="0"/>
            <a:ext cx="9105900" cy="72961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4763" y="0"/>
            <a:ext cx="9134475" cy="71913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2"/>
          <p:cNvSpPr>
            <a:spLocks noChangeArrowheads="1"/>
          </p:cNvSpPr>
          <p:nvPr/>
        </p:nvSpPr>
        <p:spPr bwMode="auto">
          <a:xfrm>
            <a:off x="657225" y="1592263"/>
            <a:ext cx="7772400" cy="1752600"/>
          </a:xfrm>
          <a:prstGeom prst="rect">
            <a:avLst/>
          </a:prstGeom>
          <a:noFill/>
          <a:ln w="9525">
            <a:noFill/>
            <a:miter lim="800000"/>
            <a:headEnd/>
            <a:tailEnd/>
          </a:ln>
        </p:spPr>
        <p:txBody>
          <a:bodyPr anchor="ctr"/>
          <a:lstStyle/>
          <a:p>
            <a:pPr>
              <a:lnSpc>
                <a:spcPct val="90000"/>
              </a:lnSpc>
              <a:spcBef>
                <a:spcPct val="20000"/>
              </a:spcBef>
            </a:pPr>
            <a:r>
              <a:rPr lang="en-US" sz="2400" b="1">
                <a:solidFill>
                  <a:srgbClr val="360F00"/>
                </a:solidFill>
              </a:rPr>
              <a:t>A construction worker puts 1 foot by 1 foot tiles on the floor to form shapes of different sizes that follow the pattern below:</a:t>
            </a:r>
          </a:p>
        </p:txBody>
      </p:sp>
      <p:sp>
        <p:nvSpPr>
          <p:cNvPr id="107525" name="Text Box 32"/>
          <p:cNvSpPr txBox="1">
            <a:spLocks noChangeArrowheads="1"/>
          </p:cNvSpPr>
          <p:nvPr/>
        </p:nvSpPr>
        <p:spPr bwMode="auto">
          <a:xfrm>
            <a:off x="3048000" y="5022850"/>
            <a:ext cx="927100" cy="1143000"/>
          </a:xfrm>
          <a:prstGeom prst="rect">
            <a:avLst/>
          </a:prstGeom>
          <a:noFill/>
          <a:ln w="9525">
            <a:noFill/>
            <a:miter lim="800000"/>
            <a:headEnd/>
            <a:tailEnd/>
          </a:ln>
        </p:spPr>
        <p:txBody>
          <a:bodyPr/>
          <a:lstStyle/>
          <a:p>
            <a:pPr>
              <a:lnSpc>
                <a:spcPct val="90000"/>
              </a:lnSpc>
              <a:spcBef>
                <a:spcPct val="20000"/>
              </a:spcBef>
            </a:pPr>
            <a:r>
              <a:rPr lang="en-US" altLang="ja-JP" sz="3600">
                <a:solidFill>
                  <a:srgbClr val="360F00"/>
                </a:solidFill>
                <a:ea typeface="MS PGothic" pitchFamily="34" charset="-128"/>
              </a:rPr>
              <a:t># 2</a:t>
            </a:r>
            <a:endParaRPr lang="en-US" sz="3200">
              <a:solidFill>
                <a:srgbClr val="360F00"/>
              </a:solidFill>
              <a:ea typeface="MS PGothic" pitchFamily="34" charset="-128"/>
            </a:endParaRPr>
          </a:p>
        </p:txBody>
      </p:sp>
      <p:sp>
        <p:nvSpPr>
          <p:cNvPr id="107526" name="Text Box 33"/>
          <p:cNvSpPr txBox="1">
            <a:spLocks noChangeArrowheads="1"/>
          </p:cNvSpPr>
          <p:nvPr/>
        </p:nvSpPr>
        <p:spPr bwMode="auto">
          <a:xfrm>
            <a:off x="4572000" y="5022850"/>
            <a:ext cx="977900" cy="1143000"/>
          </a:xfrm>
          <a:prstGeom prst="rect">
            <a:avLst/>
          </a:prstGeom>
          <a:noFill/>
          <a:ln w="9525">
            <a:noFill/>
            <a:miter lim="800000"/>
            <a:headEnd/>
            <a:tailEnd/>
          </a:ln>
        </p:spPr>
        <p:txBody>
          <a:bodyPr/>
          <a:lstStyle/>
          <a:p>
            <a:pPr>
              <a:lnSpc>
                <a:spcPct val="90000"/>
              </a:lnSpc>
              <a:spcBef>
                <a:spcPct val="20000"/>
              </a:spcBef>
            </a:pPr>
            <a:r>
              <a:rPr lang="en-US" altLang="ja-JP" sz="3600">
                <a:solidFill>
                  <a:srgbClr val="360F00"/>
                </a:solidFill>
                <a:ea typeface="MS PGothic" pitchFamily="34" charset="-128"/>
              </a:rPr>
              <a:t># 4</a:t>
            </a:r>
            <a:endParaRPr lang="en-US" sz="3200">
              <a:solidFill>
                <a:srgbClr val="360F00"/>
              </a:solidFill>
              <a:ea typeface="MS PGothic" pitchFamily="34" charset="-128"/>
            </a:endParaRPr>
          </a:p>
        </p:txBody>
      </p:sp>
      <p:sp>
        <p:nvSpPr>
          <p:cNvPr id="107527" name="Text Box 34"/>
          <p:cNvSpPr txBox="1">
            <a:spLocks noChangeArrowheads="1"/>
          </p:cNvSpPr>
          <p:nvPr/>
        </p:nvSpPr>
        <p:spPr bwMode="auto">
          <a:xfrm>
            <a:off x="6629400" y="5022850"/>
            <a:ext cx="901700" cy="1143000"/>
          </a:xfrm>
          <a:prstGeom prst="rect">
            <a:avLst/>
          </a:prstGeom>
          <a:noFill/>
          <a:ln w="9525">
            <a:noFill/>
            <a:miter lim="800000"/>
            <a:headEnd/>
            <a:tailEnd/>
          </a:ln>
        </p:spPr>
        <p:txBody>
          <a:bodyPr/>
          <a:lstStyle/>
          <a:p>
            <a:pPr>
              <a:lnSpc>
                <a:spcPct val="90000"/>
              </a:lnSpc>
              <a:spcBef>
                <a:spcPct val="20000"/>
              </a:spcBef>
            </a:pPr>
            <a:r>
              <a:rPr lang="en-US" altLang="ja-JP" sz="3600">
                <a:solidFill>
                  <a:srgbClr val="360F00"/>
                </a:solidFill>
                <a:ea typeface="MS PGothic" pitchFamily="34" charset="-128"/>
              </a:rPr>
              <a:t># 5</a:t>
            </a:r>
            <a:endParaRPr lang="en-US" sz="3200">
              <a:solidFill>
                <a:srgbClr val="360F00"/>
              </a:solidFill>
              <a:ea typeface="MS PGothic" pitchFamily="34" charset="-128"/>
            </a:endParaRPr>
          </a:p>
        </p:txBody>
      </p:sp>
      <p:grpSp>
        <p:nvGrpSpPr>
          <p:cNvPr id="2" name="Group 42"/>
          <p:cNvGrpSpPr>
            <a:grpSpLocks/>
          </p:cNvGrpSpPr>
          <p:nvPr/>
        </p:nvGrpSpPr>
        <p:grpSpPr bwMode="auto">
          <a:xfrm>
            <a:off x="1143000" y="3505200"/>
            <a:ext cx="6629400" cy="1746250"/>
            <a:chOff x="990600" y="3733800"/>
            <a:chExt cx="6629400" cy="1746250"/>
          </a:xfrm>
        </p:grpSpPr>
        <p:grpSp>
          <p:nvGrpSpPr>
            <p:cNvPr id="3" name="Group 3"/>
            <p:cNvGrpSpPr>
              <a:grpSpLocks/>
            </p:cNvGrpSpPr>
            <p:nvPr/>
          </p:nvGrpSpPr>
          <p:grpSpPr bwMode="auto">
            <a:xfrm>
              <a:off x="2740025" y="3733800"/>
              <a:ext cx="4879975" cy="1746250"/>
              <a:chOff x="1980" y="2934"/>
              <a:chExt cx="9180" cy="3600"/>
            </a:xfrm>
          </p:grpSpPr>
          <p:sp>
            <p:nvSpPr>
              <p:cNvPr id="74760" name="Rectangle 4"/>
              <p:cNvSpPr>
                <a:spLocks noChangeArrowheads="1"/>
              </p:cNvSpPr>
              <p:nvPr/>
            </p:nvSpPr>
            <p:spPr bwMode="auto">
              <a:xfrm>
                <a:off x="1980" y="3723"/>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1" name="Rectangle 5"/>
              <p:cNvSpPr>
                <a:spLocks noChangeArrowheads="1"/>
              </p:cNvSpPr>
              <p:nvPr/>
            </p:nvSpPr>
            <p:spPr bwMode="auto">
              <a:xfrm>
                <a:off x="1980" y="3002"/>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2" name="Rectangle 6"/>
              <p:cNvSpPr>
                <a:spLocks noChangeArrowheads="1"/>
              </p:cNvSpPr>
              <p:nvPr/>
            </p:nvSpPr>
            <p:spPr bwMode="auto">
              <a:xfrm>
                <a:off x="2700" y="3002"/>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3" name="Rectangle 7"/>
              <p:cNvSpPr>
                <a:spLocks noChangeArrowheads="1"/>
              </p:cNvSpPr>
              <p:nvPr/>
            </p:nvSpPr>
            <p:spPr bwMode="auto">
              <a:xfrm>
                <a:off x="414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4" name="Rectangle 8"/>
              <p:cNvSpPr>
                <a:spLocks noChangeArrowheads="1"/>
              </p:cNvSpPr>
              <p:nvPr/>
            </p:nvSpPr>
            <p:spPr bwMode="auto">
              <a:xfrm>
                <a:off x="4140" y="437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5" name="Rectangle 9"/>
              <p:cNvSpPr>
                <a:spLocks noChangeArrowheads="1"/>
              </p:cNvSpPr>
              <p:nvPr/>
            </p:nvSpPr>
            <p:spPr bwMode="auto">
              <a:xfrm>
                <a:off x="4140" y="509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6" name="Rectangle 10"/>
              <p:cNvSpPr>
                <a:spLocks noChangeArrowheads="1"/>
              </p:cNvSpPr>
              <p:nvPr/>
            </p:nvSpPr>
            <p:spPr bwMode="auto">
              <a:xfrm>
                <a:off x="4860" y="437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7" name="Rectangle 11"/>
              <p:cNvSpPr>
                <a:spLocks noChangeArrowheads="1"/>
              </p:cNvSpPr>
              <p:nvPr/>
            </p:nvSpPr>
            <p:spPr bwMode="auto">
              <a:xfrm>
                <a:off x="486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8" name="Rectangle 12"/>
              <p:cNvSpPr>
                <a:spLocks noChangeArrowheads="1"/>
              </p:cNvSpPr>
              <p:nvPr/>
            </p:nvSpPr>
            <p:spPr bwMode="auto">
              <a:xfrm>
                <a:off x="486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69" name="Rectangle 13"/>
              <p:cNvSpPr>
                <a:spLocks noChangeArrowheads="1"/>
              </p:cNvSpPr>
              <p:nvPr/>
            </p:nvSpPr>
            <p:spPr bwMode="auto">
              <a:xfrm>
                <a:off x="558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0" name="Rectangle 14"/>
              <p:cNvSpPr>
                <a:spLocks noChangeArrowheads="1"/>
              </p:cNvSpPr>
              <p:nvPr/>
            </p:nvSpPr>
            <p:spPr bwMode="auto">
              <a:xfrm>
                <a:off x="630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1" name="Rectangle 15"/>
              <p:cNvSpPr>
                <a:spLocks noChangeArrowheads="1"/>
              </p:cNvSpPr>
              <p:nvPr/>
            </p:nvSpPr>
            <p:spPr bwMode="auto">
              <a:xfrm>
                <a:off x="414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2" name="Rectangle 16"/>
              <p:cNvSpPr>
                <a:spLocks noChangeArrowheads="1"/>
              </p:cNvSpPr>
              <p:nvPr/>
            </p:nvSpPr>
            <p:spPr bwMode="auto">
              <a:xfrm>
                <a:off x="558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3" name="Rectangle 17"/>
              <p:cNvSpPr>
                <a:spLocks noChangeArrowheads="1"/>
              </p:cNvSpPr>
              <p:nvPr/>
            </p:nvSpPr>
            <p:spPr bwMode="auto">
              <a:xfrm>
                <a:off x="756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4" name="Rectangle 18"/>
              <p:cNvSpPr>
                <a:spLocks noChangeArrowheads="1"/>
              </p:cNvSpPr>
              <p:nvPr/>
            </p:nvSpPr>
            <p:spPr bwMode="auto">
              <a:xfrm>
                <a:off x="828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5" name="Rectangle 19"/>
              <p:cNvSpPr>
                <a:spLocks noChangeArrowheads="1"/>
              </p:cNvSpPr>
              <p:nvPr/>
            </p:nvSpPr>
            <p:spPr bwMode="auto">
              <a:xfrm>
                <a:off x="900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6" name="Rectangle 20"/>
              <p:cNvSpPr>
                <a:spLocks noChangeArrowheads="1"/>
              </p:cNvSpPr>
              <p:nvPr/>
            </p:nvSpPr>
            <p:spPr bwMode="auto">
              <a:xfrm>
                <a:off x="972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7" name="Rectangle 21"/>
              <p:cNvSpPr>
                <a:spLocks noChangeArrowheads="1"/>
              </p:cNvSpPr>
              <p:nvPr/>
            </p:nvSpPr>
            <p:spPr bwMode="auto">
              <a:xfrm>
                <a:off x="10440" y="293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8" name="Rectangle 22"/>
              <p:cNvSpPr>
                <a:spLocks noChangeArrowheads="1"/>
              </p:cNvSpPr>
              <p:nvPr/>
            </p:nvSpPr>
            <p:spPr bwMode="auto">
              <a:xfrm>
                <a:off x="972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79" name="Rectangle 23"/>
              <p:cNvSpPr>
                <a:spLocks noChangeArrowheads="1"/>
              </p:cNvSpPr>
              <p:nvPr/>
            </p:nvSpPr>
            <p:spPr bwMode="auto">
              <a:xfrm>
                <a:off x="900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0" name="Rectangle 24"/>
              <p:cNvSpPr>
                <a:spLocks noChangeArrowheads="1"/>
              </p:cNvSpPr>
              <p:nvPr/>
            </p:nvSpPr>
            <p:spPr bwMode="auto">
              <a:xfrm>
                <a:off x="828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1" name="Rectangle 25"/>
              <p:cNvSpPr>
                <a:spLocks noChangeArrowheads="1"/>
              </p:cNvSpPr>
              <p:nvPr/>
            </p:nvSpPr>
            <p:spPr bwMode="auto">
              <a:xfrm>
                <a:off x="7560" y="365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2" name="Rectangle 26"/>
              <p:cNvSpPr>
                <a:spLocks noChangeArrowheads="1"/>
              </p:cNvSpPr>
              <p:nvPr/>
            </p:nvSpPr>
            <p:spPr bwMode="auto">
              <a:xfrm>
                <a:off x="7560" y="437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3" name="Rectangle 27"/>
              <p:cNvSpPr>
                <a:spLocks noChangeArrowheads="1"/>
              </p:cNvSpPr>
              <p:nvPr/>
            </p:nvSpPr>
            <p:spPr bwMode="auto">
              <a:xfrm>
                <a:off x="7560" y="509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4" name="Rectangle 28"/>
              <p:cNvSpPr>
                <a:spLocks noChangeArrowheads="1"/>
              </p:cNvSpPr>
              <p:nvPr/>
            </p:nvSpPr>
            <p:spPr bwMode="auto">
              <a:xfrm>
                <a:off x="8280" y="509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5" name="Rectangle 29"/>
              <p:cNvSpPr>
                <a:spLocks noChangeArrowheads="1"/>
              </p:cNvSpPr>
              <p:nvPr/>
            </p:nvSpPr>
            <p:spPr bwMode="auto">
              <a:xfrm>
                <a:off x="8280" y="437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6" name="Rectangle 30"/>
              <p:cNvSpPr>
                <a:spLocks noChangeArrowheads="1"/>
              </p:cNvSpPr>
              <p:nvPr/>
            </p:nvSpPr>
            <p:spPr bwMode="auto">
              <a:xfrm>
                <a:off x="9000" y="437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sp>
            <p:nvSpPr>
              <p:cNvPr id="74787" name="Rectangle 31"/>
              <p:cNvSpPr>
                <a:spLocks noChangeArrowheads="1"/>
              </p:cNvSpPr>
              <p:nvPr/>
            </p:nvSpPr>
            <p:spPr bwMode="auto">
              <a:xfrm>
                <a:off x="7560" y="5814"/>
                <a:ext cx="720" cy="720"/>
              </a:xfrm>
              <a:prstGeom prst="rect">
                <a:avLst/>
              </a:prstGeom>
              <a:solidFill>
                <a:srgbClr val="FFFFFF"/>
              </a:solidFill>
              <a:ln w="9525">
                <a:solidFill>
                  <a:srgbClr val="000000"/>
                </a:solidFill>
                <a:miter lim="800000"/>
                <a:headEnd/>
                <a:tailEnd/>
              </a:ln>
            </p:spPr>
            <p:txBody>
              <a:bodyPr/>
              <a:lstStyle/>
              <a:p>
                <a:pPr>
                  <a:lnSpc>
                    <a:spcPct val="90000"/>
                  </a:lnSpc>
                  <a:spcBef>
                    <a:spcPct val="20000"/>
                  </a:spcBef>
                </a:pPr>
                <a:endParaRPr lang="en-US" sz="1800" b="1"/>
              </a:p>
            </p:txBody>
          </p:sp>
        </p:grpSp>
        <p:pic>
          <p:nvPicPr>
            <p:cNvPr id="74788" name="Picture 36" descr="MCj02542380000[1]"/>
            <p:cNvPicPr>
              <a:picLocks noChangeAspect="1" noChangeArrowheads="1"/>
            </p:cNvPicPr>
            <p:nvPr/>
          </p:nvPicPr>
          <p:blipFill>
            <a:blip r:embed="rId3" cstate="print"/>
            <a:srcRect/>
            <a:stretch>
              <a:fillRect/>
            </a:stretch>
          </p:blipFill>
          <p:spPr bwMode="auto">
            <a:xfrm>
              <a:off x="990600" y="4200525"/>
              <a:ext cx="1447800" cy="1098550"/>
            </a:xfrm>
            <a:prstGeom prst="rect">
              <a:avLst/>
            </a:prstGeom>
            <a:noFill/>
            <a:ln w="9525">
              <a:noFill/>
              <a:miter lim="800000"/>
              <a:headEnd/>
              <a:tailEnd/>
            </a:ln>
          </p:spPr>
        </p:pic>
      </p:grpSp>
      <p:sp>
        <p:nvSpPr>
          <p:cNvPr id="74789" name="Rectangle 45"/>
          <p:cNvSpPr>
            <a:spLocks noGrp="1" noChangeArrowheads="1"/>
          </p:cNvSpPr>
          <p:nvPr>
            <p:ph type="title"/>
          </p:nvPr>
        </p:nvSpPr>
        <p:spPr>
          <a:xfrm>
            <a:off x="0" y="0"/>
            <a:ext cx="7772400" cy="1165225"/>
          </a:xfrm>
        </p:spPr>
        <p:txBody>
          <a:bodyPr>
            <a:normAutofit fontScale="90000"/>
          </a:bodyPr>
          <a:lstStyle/>
          <a:p>
            <a:pPr eaLnBrk="1" hangingPunct="1">
              <a:lnSpc>
                <a:spcPct val="90000"/>
              </a:lnSpc>
            </a:pPr>
            <a:r>
              <a:rPr lang="en-US" b="1" smtClean="0"/>
              <a:t>Conceptual Understanding</a:t>
            </a:r>
            <a:br>
              <a:rPr lang="en-US" b="1" smtClean="0"/>
            </a:br>
            <a:r>
              <a:rPr lang="en-US" b="1" i="1" smtClean="0"/>
              <a:t>Tile Problem</a:t>
            </a:r>
          </a:p>
        </p:txBody>
      </p:sp>
      <p:grpSp>
        <p:nvGrpSpPr>
          <p:cNvPr id="4" name="Group 47"/>
          <p:cNvGrpSpPr>
            <a:grpSpLocks/>
          </p:cNvGrpSpPr>
          <p:nvPr/>
        </p:nvGrpSpPr>
        <p:grpSpPr bwMode="auto">
          <a:xfrm>
            <a:off x="127000" y="5849938"/>
            <a:ext cx="877888" cy="1008062"/>
            <a:chOff x="80" y="3685"/>
            <a:chExt cx="553" cy="635"/>
          </a:xfrm>
        </p:grpSpPr>
        <p:pic>
          <p:nvPicPr>
            <p:cNvPr id="74791" name="Picture 48" descr="PDicon_pgNonProgram"/>
            <p:cNvPicPr>
              <a:picLocks noChangeAspect="1" noChangeArrowheads="1"/>
            </p:cNvPicPr>
            <p:nvPr/>
          </p:nvPicPr>
          <p:blipFill>
            <a:blip r:embed="rId4" cstate="print"/>
            <a:srcRect/>
            <a:stretch>
              <a:fillRect/>
            </a:stretch>
          </p:blipFill>
          <p:spPr bwMode="auto">
            <a:xfrm>
              <a:off x="80" y="3685"/>
              <a:ext cx="553" cy="635"/>
            </a:xfrm>
            <a:prstGeom prst="rect">
              <a:avLst/>
            </a:prstGeom>
            <a:noFill/>
            <a:ln w="9525">
              <a:noFill/>
              <a:miter lim="800000"/>
              <a:headEnd/>
              <a:tailEnd/>
            </a:ln>
          </p:spPr>
        </p:pic>
        <p:sp>
          <p:nvSpPr>
            <p:cNvPr id="74792" name="Rectangle 49"/>
            <p:cNvSpPr>
              <a:spLocks noChangeArrowheads="1"/>
            </p:cNvSpPr>
            <p:nvPr/>
          </p:nvSpPr>
          <p:spPr bwMode="auto">
            <a:xfrm>
              <a:off x="140" y="3984"/>
              <a:ext cx="454" cy="192"/>
            </a:xfrm>
            <a:prstGeom prst="rect">
              <a:avLst/>
            </a:prstGeom>
            <a:noFill/>
            <a:ln w="9525">
              <a:noFill/>
              <a:miter lim="800000"/>
              <a:headEnd/>
              <a:tailEnd/>
            </a:ln>
          </p:spPr>
          <p:txBody>
            <a:bodyPr/>
            <a:lstStyle/>
            <a:p>
              <a:pPr>
                <a:spcBef>
                  <a:spcPct val="20000"/>
                </a:spcBef>
              </a:pPr>
              <a:r>
                <a:rPr lang="en-US"/>
                <a:t> p. 28</a:t>
              </a:r>
            </a:p>
          </p:txBody>
        </p:sp>
      </p:grpSp>
      <p:sp>
        <p:nvSpPr>
          <p:cNvPr id="102410" name="Text Box 4"/>
          <p:cNvSpPr txBox="1">
            <a:spLocks noChangeArrowheads="1"/>
          </p:cNvSpPr>
          <p:nvPr/>
        </p:nvSpPr>
        <p:spPr bwMode="auto">
          <a:xfrm>
            <a:off x="5146675" y="6005513"/>
            <a:ext cx="3781425" cy="274637"/>
          </a:xfrm>
          <a:prstGeom prst="rect">
            <a:avLst/>
          </a:prstGeom>
          <a:noFill/>
          <a:ln w="9525">
            <a:noFill/>
            <a:miter lim="800000"/>
            <a:headEnd/>
            <a:tailEnd/>
          </a:ln>
        </p:spPr>
        <p:txBody>
          <a:bodyPr>
            <a:spAutoFit/>
          </a:bodyPr>
          <a:lstStyle/>
          <a:p>
            <a:pPr>
              <a:spcBef>
                <a:spcPct val="30000"/>
              </a:spcBef>
            </a:pPr>
            <a:r>
              <a:rPr lang="en-US"/>
              <a:t>(Pearson Education, Inc. 2008, B-25)</a:t>
            </a:r>
            <a:r>
              <a:rPr lang="en-US" b="1"/>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07524"/>
                                        </p:tgtEl>
                                        <p:attrNameLst>
                                          <p:attrName>style.visibility</p:attrName>
                                        </p:attrNameLst>
                                      </p:cBhvr>
                                      <p:to>
                                        <p:strVal val="visible"/>
                                      </p:to>
                                    </p:set>
                                    <p:animEffect transition="in" filter="fade">
                                      <p:cBhvr>
                                        <p:cTn id="7" dur="500"/>
                                        <p:tgtEl>
                                          <p:spTgt spid="107524"/>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07525"/>
                                        </p:tgtEl>
                                        <p:attrNameLst>
                                          <p:attrName>style.visibility</p:attrName>
                                        </p:attrNameLst>
                                      </p:cBhvr>
                                      <p:to>
                                        <p:strVal val="visible"/>
                                      </p:to>
                                    </p:set>
                                    <p:animEffect transition="in" filter="fade">
                                      <p:cBhvr>
                                        <p:cTn id="10" dur="500"/>
                                        <p:tgtEl>
                                          <p:spTgt spid="107525"/>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07526"/>
                                        </p:tgtEl>
                                        <p:attrNameLst>
                                          <p:attrName>style.visibility</p:attrName>
                                        </p:attrNameLst>
                                      </p:cBhvr>
                                      <p:to>
                                        <p:strVal val="visible"/>
                                      </p:to>
                                    </p:set>
                                    <p:animEffect transition="in" filter="fade">
                                      <p:cBhvr>
                                        <p:cTn id="13" dur="500"/>
                                        <p:tgtEl>
                                          <p:spTgt spid="107526"/>
                                        </p:tgtEl>
                                      </p:cBhvr>
                                    </p:animEffect>
                                  </p:childTnLst>
                                </p:cTn>
                              </p:par>
                              <p:par>
                                <p:cTn id="14" presetID="10" presetClass="entr" presetSubtype="0" fill="hold" nodeType="withEffect">
                                  <p:stCondLst>
                                    <p:cond delay="2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107527"/>
                                        </p:tgtEl>
                                        <p:attrNameLst>
                                          <p:attrName>style.visibility</p:attrName>
                                        </p:attrNameLst>
                                      </p:cBhvr>
                                      <p:to>
                                        <p:strVal val="visible"/>
                                      </p:to>
                                    </p:set>
                                    <p:animEffect transition="in" filter="fade">
                                      <p:cBhvr>
                                        <p:cTn id="19" dur="500"/>
                                        <p:tgtEl>
                                          <p:spTgt spid="1075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410"/>
                                        </p:tgtEl>
                                        <p:attrNameLst>
                                          <p:attrName>style.visibility</p:attrName>
                                        </p:attrNameLst>
                                      </p:cBhvr>
                                      <p:to>
                                        <p:strVal val="visible"/>
                                      </p:to>
                                    </p:set>
                                    <p:animEffect transition="in" filter="fade">
                                      <p:cBhvr>
                                        <p:cTn id="22" dur="500"/>
                                        <p:tgtEl>
                                          <p:spTgt spid="102410"/>
                                        </p:tgtEl>
                                      </p:cBhvr>
                                    </p:animEffect>
                                  </p:childTnLst>
                                </p:cTn>
                              </p:par>
                            </p:childTnLst>
                          </p:cTn>
                        </p:par>
                        <p:par>
                          <p:cTn id="23" fill="hold" nodeType="afterGroup">
                            <p:stCondLst>
                              <p:cond delay="700"/>
                            </p:stCondLst>
                            <p:childTnLst>
                              <p:par>
                                <p:cTn id="24" presetID="53"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4" grpId="0"/>
      <p:bldP spid="107525" grpId="0"/>
      <p:bldP spid="107526" grpId="0"/>
      <p:bldP spid="107527" grpId="0"/>
      <p:bldP spid="1024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Must Have Resources !!!</a:t>
            </a:r>
            <a:endParaRPr lang="en-US" dirty="0"/>
          </a:p>
        </p:txBody>
      </p:sp>
      <p:sp>
        <p:nvSpPr>
          <p:cNvPr id="3" name="Content Placeholder 2"/>
          <p:cNvSpPr>
            <a:spLocks noGrp="1"/>
          </p:cNvSpPr>
          <p:nvPr>
            <p:ph sz="quarter" idx="1"/>
          </p:nvPr>
        </p:nvSpPr>
        <p:spPr/>
        <p:txBody>
          <a:bodyPr/>
          <a:lstStyle/>
          <a:p>
            <a:r>
              <a:rPr lang="en-US" dirty="0" smtClean="0"/>
              <a:t>Anything Van De </a:t>
            </a:r>
            <a:r>
              <a:rPr lang="en-US" dirty="0" err="1" smtClean="0"/>
              <a:t>Walle</a:t>
            </a:r>
            <a:endParaRPr lang="en-US" dirty="0" smtClean="0"/>
          </a:p>
          <a:p>
            <a:pPr>
              <a:buNone/>
            </a:pPr>
            <a:endParaRPr lang="en-US" dirty="0"/>
          </a:p>
        </p:txBody>
      </p:sp>
      <p:pic>
        <p:nvPicPr>
          <p:cNvPr id="10243" name="Picture 3"/>
          <p:cNvPicPr>
            <a:picLocks noChangeAspect="1" noChangeArrowheads="1"/>
          </p:cNvPicPr>
          <p:nvPr/>
        </p:nvPicPr>
        <p:blipFill>
          <a:blip r:embed="rId2" cstate="print"/>
          <a:srcRect/>
          <a:stretch>
            <a:fillRect/>
          </a:stretch>
        </p:blipFill>
        <p:spPr bwMode="auto">
          <a:xfrm>
            <a:off x="1524000" y="1905000"/>
            <a:ext cx="5143500" cy="2619375"/>
          </a:xfrm>
          <a:prstGeom prst="rect">
            <a:avLst/>
          </a:prstGeom>
          <a:noFill/>
          <a:ln w="9525">
            <a:noFill/>
            <a:miter lim="800000"/>
            <a:headEnd/>
            <a:tailEnd/>
          </a:ln>
        </p:spPr>
      </p:pic>
      <p:pic>
        <p:nvPicPr>
          <p:cNvPr id="10244" name="Picture 4"/>
          <p:cNvPicPr>
            <a:picLocks noChangeAspect="1" noChangeArrowheads="1"/>
          </p:cNvPicPr>
          <p:nvPr/>
        </p:nvPicPr>
        <p:blipFill>
          <a:blip r:embed="rId3" cstate="print"/>
          <a:srcRect/>
          <a:stretch>
            <a:fillRect/>
          </a:stretch>
        </p:blipFill>
        <p:spPr bwMode="auto">
          <a:xfrm>
            <a:off x="6019800" y="3124200"/>
            <a:ext cx="2600325" cy="317182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r>
              <a:rPr lang="en-US" dirty="0" smtClean="0"/>
              <a:t>NC Unpacking the Standards</a:t>
            </a:r>
          </a:p>
          <a:p>
            <a:r>
              <a:rPr lang="en-US" dirty="0" smtClean="0"/>
              <a:t>PARCC content Model Frameworks</a:t>
            </a:r>
          </a:p>
          <a:p>
            <a:r>
              <a:rPr lang="en-US" dirty="0" smtClean="0"/>
              <a:t>Mathematical Practices Classroom Posters (Jordan School District, Utah)</a:t>
            </a:r>
          </a:p>
          <a:p>
            <a:r>
              <a:rPr lang="en-US" dirty="0" smtClean="0"/>
              <a:t>Arizona Progression Documents</a:t>
            </a:r>
          </a:p>
          <a:p>
            <a:r>
              <a:rPr lang="en-US" dirty="0" err="1" smtClean="0"/>
              <a:t>TNCore</a:t>
            </a:r>
            <a:r>
              <a:rPr lang="en-US" dirty="0" smtClean="0"/>
              <a:t> Cut SPIs</a:t>
            </a:r>
          </a:p>
          <a:p>
            <a:r>
              <a:rPr lang="en-US" dirty="0" err="1" smtClean="0"/>
              <a:t>TnCore</a:t>
            </a:r>
            <a:r>
              <a:rPr lang="en-US" dirty="0" smtClean="0"/>
              <a:t> Focus Stan</a:t>
            </a:r>
          </a:p>
          <a:p>
            <a:r>
              <a:rPr lang="en-US" dirty="0" err="1" smtClean="0"/>
              <a:t>dards</a:t>
            </a:r>
            <a:r>
              <a:rPr lang="en-US" dirty="0" smtClean="0"/>
              <a:t> (2 per grade)</a:t>
            </a:r>
          </a:p>
          <a:p>
            <a:r>
              <a:rPr lang="en-US" dirty="0" smtClean="0"/>
              <a:t>CCSS Mathematical Practices and Content Standards for your grade level</a:t>
            </a:r>
            <a:endParaRPr lang="en-US" dirty="0"/>
          </a:p>
        </p:txBody>
      </p:sp>
      <p:sp>
        <p:nvSpPr>
          <p:cNvPr id="4" name="Title 1"/>
          <p:cNvSpPr>
            <a:spLocks noGrp="1"/>
          </p:cNvSpPr>
          <p:nvPr>
            <p:ph type="title"/>
          </p:nvPr>
        </p:nvSpPr>
        <p:spPr/>
        <p:txBody>
          <a:bodyPr/>
          <a:lstStyle/>
          <a:p>
            <a:r>
              <a:rPr lang="en-US" dirty="0" smtClean="0"/>
              <a:t>Must Have FREE Downloads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715962"/>
          </a:xfrm>
        </p:spPr>
        <p:txBody>
          <a:bodyPr>
            <a:normAutofit fontScale="90000"/>
          </a:bodyPr>
          <a:lstStyle/>
          <a:p>
            <a:r>
              <a:rPr lang="en-US" dirty="0" smtClean="0"/>
              <a:t>Websites </a:t>
            </a:r>
            <a:r>
              <a:rPr lang="en-US" dirty="0" smtClean="0"/>
              <a:t>&amp; </a:t>
            </a:r>
            <a:r>
              <a:rPr lang="en-US" dirty="0" smtClean="0"/>
              <a:t>Apps</a:t>
            </a:r>
            <a:endParaRPr lang="en-US" dirty="0"/>
          </a:p>
        </p:txBody>
      </p:sp>
      <p:sp>
        <p:nvSpPr>
          <p:cNvPr id="3" name="Content Placeholder 2"/>
          <p:cNvSpPr>
            <a:spLocks noGrp="1"/>
          </p:cNvSpPr>
          <p:nvPr>
            <p:ph sz="quarter" idx="1"/>
          </p:nvPr>
        </p:nvSpPr>
        <p:spPr>
          <a:xfrm>
            <a:off x="228600" y="1447800"/>
            <a:ext cx="8458200" cy="5257800"/>
          </a:xfrm>
        </p:spPr>
        <p:txBody>
          <a:bodyPr>
            <a:normAutofit fontScale="40000" lnSpcReduction="20000"/>
          </a:bodyPr>
          <a:lstStyle/>
          <a:p>
            <a:pPr>
              <a:buNone/>
            </a:pPr>
            <a:endParaRPr lang="en-US" dirty="0" smtClean="0"/>
          </a:p>
          <a:p>
            <a:pPr lvl="0"/>
            <a:r>
              <a:rPr lang="en-US" sz="6000" u="sng" dirty="0" smtClean="0">
                <a:hlinkClick r:id="rId2"/>
              </a:rPr>
              <a:t>www.corestandards.org</a:t>
            </a:r>
            <a:endParaRPr lang="en-US" sz="6000" dirty="0" smtClean="0"/>
          </a:p>
          <a:p>
            <a:pPr lvl="0"/>
            <a:r>
              <a:rPr lang="en-US" sz="6000" u="sng" dirty="0" smtClean="0">
                <a:hlinkClick r:id="rId3"/>
              </a:rPr>
              <a:t>www.tncore.org</a:t>
            </a:r>
            <a:endParaRPr lang="en-US" sz="6000" dirty="0" smtClean="0"/>
          </a:p>
          <a:p>
            <a:pPr lvl="0"/>
            <a:r>
              <a:rPr lang="en-US" sz="6000" u="sng" dirty="0" smtClean="0">
                <a:hlinkClick r:id="rId4"/>
              </a:rPr>
              <a:t>www.parcconline.org</a:t>
            </a:r>
            <a:endParaRPr lang="en-US" sz="6000" dirty="0" smtClean="0"/>
          </a:p>
          <a:p>
            <a:pPr lvl="0"/>
            <a:r>
              <a:rPr lang="en-US" sz="6000" u="sng" dirty="0" smtClean="0">
                <a:hlinkClick r:id="rId5"/>
              </a:rPr>
              <a:t>www.commoncoretools.org</a:t>
            </a:r>
            <a:endParaRPr lang="en-US" sz="6000" dirty="0" smtClean="0"/>
          </a:p>
          <a:p>
            <a:pPr lvl="0"/>
            <a:r>
              <a:rPr lang="en-US" sz="6000" u="sng" dirty="0" smtClean="0">
                <a:hlinkClick r:id="rId6"/>
              </a:rPr>
              <a:t>www.achievethecore.org</a:t>
            </a:r>
            <a:endParaRPr lang="en-US" sz="6000" dirty="0" smtClean="0"/>
          </a:p>
          <a:p>
            <a:pPr lvl="0"/>
            <a:r>
              <a:rPr lang="en-US" sz="6000" u="sng" dirty="0" smtClean="0">
                <a:hlinkClick r:id="rId7"/>
              </a:rPr>
              <a:t>www.engangeny.org</a:t>
            </a:r>
            <a:endParaRPr lang="en-US" sz="6000" dirty="0" smtClean="0"/>
          </a:p>
          <a:p>
            <a:r>
              <a:rPr lang="en-US" sz="6000" dirty="0" smtClean="0"/>
              <a:t> </a:t>
            </a:r>
            <a:r>
              <a:rPr lang="en-US" sz="6000" u="sng" dirty="0" smtClean="0">
                <a:hlinkClick r:id="rId8"/>
              </a:rPr>
              <a:t>www.insidemathematics.org</a:t>
            </a:r>
            <a:endParaRPr lang="en-US" sz="6000" dirty="0" smtClean="0"/>
          </a:p>
          <a:p>
            <a:pPr lvl="0"/>
            <a:r>
              <a:rPr lang="en-US" sz="6000" u="sng" dirty="0" smtClean="0">
                <a:hlinkClick r:id="rId9"/>
              </a:rPr>
              <a:t>www.pearsoncommoncore.weebly.com</a:t>
            </a:r>
            <a:endParaRPr lang="en-US" sz="6000" dirty="0" smtClean="0"/>
          </a:p>
          <a:p>
            <a:pPr lvl="0"/>
            <a:r>
              <a:rPr lang="en-US" sz="6000" dirty="0" smtClean="0"/>
              <a:t> </a:t>
            </a:r>
            <a:r>
              <a:rPr lang="en-US" sz="6000" u="sng" dirty="0" smtClean="0">
                <a:hlinkClick r:id="rId10"/>
              </a:rPr>
              <a:t>http://www.rda.aps.edu/MathTaskBank/start.htm</a:t>
            </a:r>
            <a:endParaRPr lang="en-US" sz="6000" dirty="0" smtClean="0"/>
          </a:p>
          <a:p>
            <a:pPr lvl="0"/>
            <a:r>
              <a:rPr lang="en-US" sz="6000" dirty="0" smtClean="0"/>
              <a:t> </a:t>
            </a:r>
            <a:r>
              <a:rPr lang="en-US" sz="6000" u="sng" dirty="0" smtClean="0">
                <a:hlinkClick r:id="rId11"/>
              </a:rPr>
              <a:t>http://illustrativemathematics.org/</a:t>
            </a:r>
            <a:endParaRPr lang="en-US" sz="6000" dirty="0" smtClean="0"/>
          </a:p>
          <a:p>
            <a:pPr lvl="0"/>
            <a:r>
              <a:rPr lang="en-US" sz="6000" dirty="0" smtClean="0"/>
              <a:t> </a:t>
            </a:r>
            <a:r>
              <a:rPr lang="en-US" sz="6000" u="sng" dirty="0" smtClean="0">
                <a:hlinkClick r:id="rId12"/>
              </a:rPr>
              <a:t>www.easttncommoncore.wikispaces.com</a:t>
            </a:r>
            <a:endParaRPr lang="en-US" sz="6000" dirty="0" smtClean="0"/>
          </a:p>
          <a:p>
            <a:pPr lvl="0"/>
            <a:r>
              <a:rPr lang="en-US" sz="6000" u="sng" dirty="0" smtClean="0">
                <a:hlinkClick r:id="rId13"/>
              </a:rPr>
              <a:t>http://map.mathshell.org/materials/tasks.php</a:t>
            </a:r>
            <a:endParaRPr lang="en-US" sz="6000" dirty="0" smtClean="0"/>
          </a:p>
          <a:p>
            <a:pPr>
              <a:buNone/>
            </a:pPr>
            <a:endParaRPr lang="en-US" dirty="0" smtClean="0"/>
          </a:p>
          <a:p>
            <a:endParaRPr lang="en-US" dirty="0"/>
          </a:p>
        </p:txBody>
      </p:sp>
      <p:pic>
        <p:nvPicPr>
          <p:cNvPr id="12290" name="Picture 2"/>
          <p:cNvPicPr>
            <a:picLocks noChangeAspect="1" noChangeArrowheads="1"/>
          </p:cNvPicPr>
          <p:nvPr/>
        </p:nvPicPr>
        <p:blipFill>
          <a:blip r:embed="rId14" cstate="print"/>
          <a:srcRect/>
          <a:stretch>
            <a:fillRect/>
          </a:stretch>
        </p:blipFill>
        <p:spPr bwMode="auto">
          <a:xfrm>
            <a:off x="4648200" y="228600"/>
            <a:ext cx="1819275" cy="1866900"/>
          </a:xfrm>
          <a:prstGeom prst="rect">
            <a:avLst/>
          </a:prstGeom>
          <a:noFill/>
          <a:ln w="9525">
            <a:noFill/>
            <a:miter lim="800000"/>
            <a:headEnd/>
            <a:tailEnd/>
          </a:ln>
        </p:spPr>
      </p:pic>
      <p:pic>
        <p:nvPicPr>
          <p:cNvPr id="12291" name="Picture 3"/>
          <p:cNvPicPr>
            <a:picLocks noChangeAspect="1" noChangeArrowheads="1"/>
          </p:cNvPicPr>
          <p:nvPr/>
        </p:nvPicPr>
        <p:blipFill>
          <a:blip r:embed="rId15" cstate="print"/>
          <a:srcRect/>
          <a:stretch>
            <a:fillRect/>
          </a:stretch>
        </p:blipFill>
        <p:spPr bwMode="auto">
          <a:xfrm>
            <a:off x="6858000" y="228600"/>
            <a:ext cx="1771650" cy="1819275"/>
          </a:xfrm>
          <a:prstGeom prst="rect">
            <a:avLst/>
          </a:prstGeom>
          <a:noFill/>
          <a:ln w="9525">
            <a:noFill/>
            <a:miter lim="800000"/>
            <a:headEnd/>
            <a:tailEnd/>
          </a:ln>
        </p:spPr>
      </p:pic>
      <p:sp>
        <p:nvSpPr>
          <p:cNvPr id="6" name="TextBox 5"/>
          <p:cNvSpPr txBox="1"/>
          <p:nvPr/>
        </p:nvSpPr>
        <p:spPr>
          <a:xfrm>
            <a:off x="7010400" y="1981200"/>
            <a:ext cx="1448795" cy="646331"/>
          </a:xfrm>
          <a:prstGeom prst="rect">
            <a:avLst/>
          </a:prstGeom>
          <a:noFill/>
        </p:spPr>
        <p:txBody>
          <a:bodyPr wrap="none" rtlCol="0">
            <a:spAutoFit/>
          </a:bodyPr>
          <a:lstStyle/>
          <a:p>
            <a:pPr algn="ctr"/>
            <a:r>
              <a:rPr lang="en-US" dirty="0" smtClean="0"/>
              <a:t>Common Core</a:t>
            </a:r>
          </a:p>
          <a:p>
            <a:pPr algn="ctr"/>
            <a:r>
              <a:rPr lang="en-US" dirty="0" smtClean="0"/>
              <a:t>Look-</a:t>
            </a:r>
            <a:r>
              <a:rPr lang="en-US" dirty="0" err="1" smtClean="0"/>
              <a:t>Fors</a:t>
            </a:r>
            <a:endParaRPr lang="en-US" dirty="0"/>
          </a:p>
        </p:txBody>
      </p:sp>
      <p:sp>
        <p:nvSpPr>
          <p:cNvPr id="7" name="TextBox 6"/>
          <p:cNvSpPr txBox="1"/>
          <p:nvPr/>
        </p:nvSpPr>
        <p:spPr>
          <a:xfrm>
            <a:off x="4876800" y="1905000"/>
            <a:ext cx="1500091" cy="646331"/>
          </a:xfrm>
          <a:prstGeom prst="rect">
            <a:avLst/>
          </a:prstGeom>
          <a:noFill/>
        </p:spPr>
        <p:txBody>
          <a:bodyPr wrap="none" rtlCol="0">
            <a:spAutoFit/>
          </a:bodyPr>
          <a:lstStyle/>
          <a:p>
            <a:pPr algn="ctr"/>
            <a:r>
              <a:rPr lang="en-US" dirty="0" smtClean="0"/>
              <a:t>Common Core </a:t>
            </a:r>
          </a:p>
          <a:p>
            <a:pPr algn="ctr"/>
            <a:r>
              <a:rPr lang="en-US" dirty="0" smtClean="0"/>
              <a:t>Standards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14400"/>
            <a:ext cx="7772400" cy="1470025"/>
          </a:xfrm>
        </p:spPr>
        <p:txBody>
          <a:bodyPr/>
          <a:lstStyle/>
          <a:p>
            <a:r>
              <a:rPr lang="en-US" sz="4400" dirty="0" smtClean="0"/>
              <a:t>Which one are you?</a:t>
            </a:r>
            <a:endParaRPr lang="en-US" sz="4400" dirty="0"/>
          </a:p>
        </p:txBody>
      </p:sp>
      <p:pic>
        <p:nvPicPr>
          <p:cNvPr id="100354" name="Picture 2" descr="C:\Users\censped\AppData\Local\Microsoft\Windows\Temporary Internet Files\Content.IE5\KOIH0SE4\MC900366454[1].wmf"/>
          <p:cNvPicPr>
            <a:picLocks noChangeAspect="1" noChangeArrowheads="1"/>
          </p:cNvPicPr>
          <p:nvPr/>
        </p:nvPicPr>
        <p:blipFill>
          <a:blip r:embed="rId3" cstate="print"/>
          <a:srcRect/>
          <a:stretch>
            <a:fillRect/>
          </a:stretch>
        </p:blipFill>
        <p:spPr bwMode="auto">
          <a:xfrm>
            <a:off x="353896" y="2667000"/>
            <a:ext cx="2930828" cy="2819400"/>
          </a:xfrm>
          <a:prstGeom prst="rect">
            <a:avLst/>
          </a:prstGeom>
          <a:noFill/>
        </p:spPr>
      </p:pic>
      <p:pic>
        <p:nvPicPr>
          <p:cNvPr id="100355" name="Picture 3" descr="C:\Users\censped\AppData\Local\Microsoft\Windows\Temporary Internet Files\Content.IE5\JF5PQ8LR\MC900366456[1].wmf"/>
          <p:cNvPicPr>
            <a:picLocks noChangeAspect="1" noChangeArrowheads="1"/>
          </p:cNvPicPr>
          <p:nvPr/>
        </p:nvPicPr>
        <p:blipFill>
          <a:blip r:embed="rId4" cstate="print"/>
          <a:srcRect/>
          <a:stretch>
            <a:fillRect/>
          </a:stretch>
        </p:blipFill>
        <p:spPr bwMode="auto">
          <a:xfrm>
            <a:off x="4800600" y="2607464"/>
            <a:ext cx="2819400" cy="280273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US" dirty="0"/>
          </a:p>
        </p:txBody>
      </p:sp>
      <p:sp>
        <p:nvSpPr>
          <p:cNvPr id="3" name="Content Placeholder 2"/>
          <p:cNvSpPr>
            <a:spLocks noGrp="1"/>
          </p:cNvSpPr>
          <p:nvPr>
            <p:ph sz="quarter" idx="1"/>
          </p:nvPr>
        </p:nvSpPr>
        <p:spPr/>
        <p:txBody>
          <a:bodyPr/>
          <a:lstStyle/>
          <a:p>
            <a:r>
              <a:rPr lang="en-US" dirty="0" smtClean="0"/>
              <a:t>Tara Harrell</a:t>
            </a:r>
          </a:p>
          <a:p>
            <a:endParaRPr lang="en-US" dirty="0" smtClean="0"/>
          </a:p>
          <a:p>
            <a:r>
              <a:rPr lang="en-US" dirty="0" smtClean="0"/>
              <a:t>www.easttncommoncore.wikispaces.com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Playing the Neuroscience Trump Card	</a:t>
            </a:r>
            <a:endParaRPr lang="en-US" dirty="0"/>
          </a:p>
        </p:txBody>
      </p:sp>
      <p:sp>
        <p:nvSpPr>
          <p:cNvPr id="3" name="Content Placeholder 2"/>
          <p:cNvSpPr>
            <a:spLocks noGrp="1"/>
          </p:cNvSpPr>
          <p:nvPr>
            <p:ph sz="quarter" idx="1"/>
          </p:nvPr>
        </p:nvSpPr>
        <p:spPr/>
        <p:txBody>
          <a:bodyPr/>
          <a:lstStyle/>
          <a:p>
            <a:r>
              <a:rPr lang="en-US" dirty="0" smtClean="0"/>
              <a:t>Six Brain Science Principles</a:t>
            </a:r>
          </a:p>
          <a:p>
            <a:pPr>
              <a:buNone/>
            </a:pPr>
            <a:endParaRPr lang="en-US" dirty="0"/>
          </a:p>
        </p:txBody>
      </p:sp>
      <p:graphicFrame>
        <p:nvGraphicFramePr>
          <p:cNvPr id="4" name="Table 3"/>
          <p:cNvGraphicFramePr>
            <a:graphicFrameLocks noGrp="1"/>
          </p:cNvGraphicFramePr>
          <p:nvPr/>
        </p:nvGraphicFramePr>
        <p:xfrm>
          <a:off x="1524000" y="2057400"/>
          <a:ext cx="6934200" cy="4114800"/>
        </p:xfrm>
        <a:graphic>
          <a:graphicData uri="http://schemas.openxmlformats.org/drawingml/2006/table">
            <a:tbl>
              <a:tblPr firstRow="1" bandRow="1">
                <a:tableStyleId>{5940675A-B579-460E-94D1-54222C63F5DA}</a:tableStyleId>
              </a:tblPr>
              <a:tblGrid>
                <a:gridCol w="3467100"/>
                <a:gridCol w="3467100"/>
              </a:tblGrid>
              <a:tr h="1149096">
                <a:tc>
                  <a:txBody>
                    <a:bodyPr/>
                    <a:lstStyle/>
                    <a:p>
                      <a:endParaRPr lang="en-US" dirty="0" smtClean="0"/>
                    </a:p>
                    <a:p>
                      <a:endParaRPr lang="en-US" dirty="0" smtClean="0"/>
                    </a:p>
                    <a:p>
                      <a:endParaRPr lang="en-US" dirty="0" smtClean="0"/>
                    </a:p>
                    <a:p>
                      <a:endParaRPr lang="en-US" dirty="0"/>
                    </a:p>
                  </a:txBody>
                  <a:tcPr/>
                </a:tc>
                <a:tc>
                  <a:txBody>
                    <a:bodyPr/>
                    <a:lstStyle/>
                    <a:p>
                      <a:endParaRPr lang="en-US"/>
                    </a:p>
                  </a:txBody>
                  <a:tcPr/>
                </a:tc>
              </a:tr>
              <a:tr h="1414272">
                <a:tc>
                  <a:txBody>
                    <a:bodyPr/>
                    <a:lstStyle/>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r>
              <a:tr h="1414272">
                <a:tc>
                  <a:txBody>
                    <a:bodyPr/>
                    <a:lstStyle/>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11266" name="Picture 2"/>
          <p:cNvPicPr>
            <a:picLocks noChangeAspect="1" noChangeArrowheads="1"/>
          </p:cNvPicPr>
          <p:nvPr/>
        </p:nvPicPr>
        <p:blipFill>
          <a:blip r:embed="rId2" cstate="print"/>
          <a:srcRect/>
          <a:stretch>
            <a:fillRect/>
          </a:stretch>
        </p:blipFill>
        <p:spPr bwMode="auto">
          <a:xfrm>
            <a:off x="228600" y="228600"/>
            <a:ext cx="8686800" cy="6629400"/>
          </a:xfrm>
          <a:prstGeom prst="rect">
            <a:avLst/>
          </a:prstGeom>
          <a:noFill/>
          <a:ln w="9525">
            <a:noFill/>
            <a:miter lim="800000"/>
            <a:headEnd/>
            <a:tailEnd/>
          </a:ln>
        </p:spPr>
      </p:pic>
      <p:sp>
        <p:nvSpPr>
          <p:cNvPr id="5" name="TextBox 4"/>
          <p:cNvSpPr txBox="1"/>
          <p:nvPr/>
        </p:nvSpPr>
        <p:spPr>
          <a:xfrm>
            <a:off x="1143000" y="3810000"/>
            <a:ext cx="7262309" cy="523220"/>
          </a:xfrm>
          <a:prstGeom prst="rect">
            <a:avLst/>
          </a:prstGeom>
          <a:noFill/>
        </p:spPr>
        <p:txBody>
          <a:bodyPr wrap="none" rtlCol="0">
            <a:spAutoFit/>
          </a:bodyPr>
          <a:lstStyle/>
          <a:p>
            <a:r>
              <a:rPr lang="en-US" sz="2800" b="1" u="sng" dirty="0" smtClean="0"/>
              <a:t>www.easttncommoncoremath.wikispaces.com</a:t>
            </a:r>
            <a:endParaRPr lang="en-US" sz="2800" b="1" u="sng"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fontScale="90000"/>
          </a:bodyPr>
          <a:lstStyle/>
          <a:p>
            <a:pPr>
              <a:defRPr/>
            </a:pPr>
            <a:r>
              <a:rPr lang="en-US" dirty="0" smtClean="0">
                <a:solidFill>
                  <a:srgbClr val="FF0000"/>
                </a:solidFill>
              </a:rPr>
              <a:t>HOW ? </a:t>
            </a:r>
            <a:r>
              <a:rPr lang="en-US" dirty="0" smtClean="0"/>
              <a:t>Standards of Mathematical </a:t>
            </a:r>
            <a:r>
              <a:rPr lang="en-US" dirty="0" smtClean="0">
                <a:solidFill>
                  <a:srgbClr val="FF0000"/>
                </a:solidFill>
              </a:rPr>
              <a:t>Practice</a:t>
            </a:r>
            <a:r>
              <a:rPr lang="en-US" dirty="0" smtClean="0"/>
              <a:t> </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457200" y="1143000"/>
            <a:ext cx="7747000" cy="4648200"/>
          </a:xfrm>
          <a:prstGeom prst="rect">
            <a:avLst/>
          </a:prstGeom>
          <a:noFill/>
          <a:ln w="9525">
            <a:noFill/>
            <a:miter lim="800000"/>
            <a:headEnd/>
            <a:tailEnd/>
          </a:ln>
        </p:spPr>
      </p:pic>
      <p:sp>
        <p:nvSpPr>
          <p:cNvPr id="90114" name="Oval 2"/>
          <p:cNvSpPr>
            <a:spLocks noChangeArrowheads="1"/>
          </p:cNvSpPr>
          <p:nvPr/>
        </p:nvSpPr>
        <p:spPr bwMode="auto">
          <a:xfrm>
            <a:off x="4648200" y="3505200"/>
            <a:ext cx="3790950" cy="2571750"/>
          </a:xfrm>
          <a:prstGeom prst="ellipse">
            <a:avLst/>
          </a:prstGeom>
          <a:solidFill>
            <a:srgbClr val="FFFFFF">
              <a:alpha val="0"/>
            </a:srgbClr>
          </a:solidFill>
          <a:ln w="63500">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7772400" cy="685800"/>
          </a:xfrm>
        </p:spPr>
        <p:txBody>
          <a:bodyPr>
            <a:normAutofit fontScale="90000"/>
          </a:bodyPr>
          <a:lstStyle/>
          <a:p>
            <a:r>
              <a:rPr lang="en-US" b="1" dirty="0" smtClean="0">
                <a:solidFill>
                  <a:schemeClr val="tx1"/>
                </a:solidFill>
              </a:rPr>
              <a:t>Standards </a:t>
            </a:r>
            <a:r>
              <a:rPr lang="en-US" b="1" dirty="0" smtClean="0">
                <a:solidFill>
                  <a:schemeClr val="tx1"/>
                </a:solidFill>
              </a:rPr>
              <a:t>for Mathematical Practices</a:t>
            </a:r>
            <a:endParaRPr lang="en-US" b="1" dirty="0">
              <a:solidFill>
                <a:schemeClr val="tx1"/>
              </a:solidFill>
            </a:endParaRPr>
          </a:p>
        </p:txBody>
      </p:sp>
      <p:graphicFrame>
        <p:nvGraphicFramePr>
          <p:cNvPr id="6" name="Table 5"/>
          <p:cNvGraphicFramePr>
            <a:graphicFrameLocks noGrp="1"/>
          </p:cNvGraphicFramePr>
          <p:nvPr/>
        </p:nvGraphicFramePr>
        <p:xfrm>
          <a:off x="76200" y="990600"/>
          <a:ext cx="8991600" cy="5257798"/>
        </p:xfrm>
        <a:graphic>
          <a:graphicData uri="http://schemas.openxmlformats.org/drawingml/2006/table">
            <a:tbl>
              <a:tblPr firstRow="1" bandRow="1">
                <a:tableStyleId>{5C22544A-7EE6-4342-B048-85BDC9FD1C3A}</a:tableStyleId>
              </a:tblPr>
              <a:tblGrid>
                <a:gridCol w="4825766"/>
                <a:gridCol w="4165834"/>
              </a:tblGrid>
              <a:tr h="451465">
                <a:tc>
                  <a:txBody>
                    <a:bodyPr/>
                    <a:lstStyle/>
                    <a:p>
                      <a:endParaRPr lang="en-US" dirty="0"/>
                    </a:p>
                  </a:txBody>
                  <a:tcPr/>
                </a:tc>
                <a:tc>
                  <a:txBody>
                    <a:bodyPr/>
                    <a:lstStyle/>
                    <a:p>
                      <a:endParaRPr lang="en-US" dirty="0"/>
                    </a:p>
                  </a:txBody>
                  <a:tcPr/>
                </a:tc>
              </a:tr>
              <a:tr h="1201583">
                <a:tc>
                  <a:txBody>
                    <a:bodyPr/>
                    <a:lstStyle/>
                    <a:p>
                      <a:pPr marL="342900" indent="-342900">
                        <a:buAutoNum type="arabicPeriod"/>
                      </a:pPr>
                      <a:r>
                        <a:rPr lang="en-US" sz="1800" b="1" kern="1200" dirty="0" smtClean="0">
                          <a:solidFill>
                            <a:schemeClr val="dk1"/>
                          </a:solidFill>
                          <a:latin typeface="+mn-lt"/>
                          <a:ea typeface="+mn-ea"/>
                          <a:cs typeface="+mn-cs"/>
                        </a:rPr>
                        <a:t>Make sense of problems </a:t>
                      </a:r>
                    </a:p>
                    <a:p>
                      <a:pPr marL="342900" indent="-342900">
                        <a:buNone/>
                      </a:pPr>
                      <a:r>
                        <a:rPr lang="en-US" sz="1800" b="1" kern="1200" dirty="0" smtClean="0">
                          <a:solidFill>
                            <a:schemeClr val="dk1"/>
                          </a:solidFill>
                          <a:latin typeface="+mn-lt"/>
                          <a:ea typeface="+mn-ea"/>
                          <a:cs typeface="+mn-cs"/>
                        </a:rPr>
                        <a:t>       and persevere in solving them.</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5. Use appropriate tools strategically.</a:t>
                      </a:r>
                    </a:p>
                    <a:p>
                      <a:endParaRPr lang="en-US" dirty="0"/>
                    </a:p>
                  </a:txBody>
                  <a:tcPr/>
                </a:tc>
              </a:tr>
              <a:tr h="924295">
                <a:tc>
                  <a:txBody>
                    <a:bodyPr/>
                    <a:lstStyle/>
                    <a:p>
                      <a:r>
                        <a:rPr lang="en-US" sz="1800" b="1" kern="1200" dirty="0" smtClean="0">
                          <a:solidFill>
                            <a:schemeClr val="dk1"/>
                          </a:solidFill>
                          <a:latin typeface="+mn-lt"/>
                          <a:ea typeface="+mn-ea"/>
                          <a:cs typeface="+mn-cs"/>
                        </a:rPr>
                        <a:t>2. Reason abstractly and   </a:t>
                      </a:r>
                    </a:p>
                    <a:p>
                      <a:r>
                        <a:rPr lang="en-US" sz="1800" b="1" kern="1200" dirty="0" smtClean="0">
                          <a:solidFill>
                            <a:schemeClr val="dk1"/>
                          </a:solidFill>
                          <a:latin typeface="+mn-lt"/>
                          <a:ea typeface="+mn-ea"/>
                          <a:cs typeface="+mn-cs"/>
                        </a:rPr>
                        <a:t>    quantitatively.</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6. Attend to precision.</a:t>
                      </a:r>
                    </a:p>
                    <a:p>
                      <a:endParaRPr lang="en-US" dirty="0"/>
                    </a:p>
                  </a:txBody>
                  <a:tcPr/>
                </a:tc>
              </a:tr>
              <a:tr h="14788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3. Construct viable arguments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     and critique the reasoning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     of others.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7. Look for and make use of structure.</a:t>
                      </a:r>
                    </a:p>
                    <a:p>
                      <a:endParaRPr lang="en-US" dirty="0"/>
                    </a:p>
                  </a:txBody>
                  <a:tcPr/>
                </a:tc>
              </a:tr>
              <a:tr h="1201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4. Model with mathematics.</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8. Look for and express regularity in repeated reasoning.</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0" y="0"/>
            <a:ext cx="9144000" cy="1143000"/>
          </a:xfrm>
          <a:prstGeom prst="rect">
            <a:avLst/>
          </a:prstGeom>
          <a:noFill/>
          <a:ln w="9525">
            <a:noFill/>
            <a:miter lim="800000"/>
            <a:headEnd/>
            <a:tailEnd/>
          </a:ln>
        </p:spPr>
        <p:txBody>
          <a:bodyPr lIns="182880" anchor="ctr"/>
          <a:lstStyle/>
          <a:p>
            <a:pPr>
              <a:lnSpc>
                <a:spcPct val="80000"/>
              </a:lnSpc>
            </a:pPr>
            <a:r>
              <a:rPr lang="en-US" sz="3200">
                <a:solidFill>
                  <a:schemeClr val="bg1"/>
                </a:solidFill>
              </a:rPr>
              <a:t>Planning Lessons with the </a:t>
            </a:r>
            <a:br>
              <a:rPr lang="en-US" sz="3200">
                <a:solidFill>
                  <a:schemeClr val="bg1"/>
                </a:solidFill>
              </a:rPr>
            </a:br>
            <a:r>
              <a:rPr lang="en-US" sz="3200">
                <a:solidFill>
                  <a:schemeClr val="bg1"/>
                </a:solidFill>
              </a:rPr>
              <a:t>Standards for Mathematical Practice</a:t>
            </a:r>
          </a:p>
        </p:txBody>
      </p:sp>
      <p:sp>
        <p:nvSpPr>
          <p:cNvPr id="38915" name="Content Placeholder 2"/>
          <p:cNvSpPr txBox="1">
            <a:spLocks/>
          </p:cNvSpPr>
          <p:nvPr/>
        </p:nvSpPr>
        <p:spPr bwMode="auto">
          <a:xfrm>
            <a:off x="685800" y="1752600"/>
            <a:ext cx="7772400" cy="4114800"/>
          </a:xfrm>
          <a:prstGeom prst="rect">
            <a:avLst/>
          </a:prstGeom>
          <a:noFill/>
          <a:ln w="9525">
            <a:noFill/>
            <a:miter lim="800000"/>
            <a:headEnd/>
            <a:tailEnd/>
          </a:ln>
        </p:spPr>
        <p:txBody>
          <a:bodyPr/>
          <a:lstStyle/>
          <a:p>
            <a:pPr marL="514350" indent="-514350" eaLnBrk="0" hangingPunct="0">
              <a:spcBef>
                <a:spcPct val="20000"/>
              </a:spcBef>
            </a:pPr>
            <a:endParaRPr lang="en-US" sz="3200" b="0">
              <a:solidFill>
                <a:schemeClr val="tx1"/>
              </a:solidFill>
            </a:endParaRPr>
          </a:p>
        </p:txBody>
      </p:sp>
      <p:pic>
        <p:nvPicPr>
          <p:cNvPr id="112645" name="Picture 5" descr="PW_CCSS_FMP_K-8Agnostic_p27"/>
          <p:cNvPicPr>
            <a:picLocks noChangeAspect="1" noChangeArrowheads="1"/>
          </p:cNvPicPr>
          <p:nvPr/>
        </p:nvPicPr>
        <p:blipFill>
          <a:blip r:embed="rId3" cstate="print"/>
          <a:srcRect t="13136" b="51834"/>
          <a:stretch>
            <a:fillRect/>
          </a:stretch>
        </p:blipFill>
        <p:spPr bwMode="auto">
          <a:xfrm>
            <a:off x="152400" y="1524000"/>
            <a:ext cx="8839200" cy="4541838"/>
          </a:xfrm>
          <a:prstGeom prst="rect">
            <a:avLst/>
          </a:prstGeom>
          <a:noFill/>
          <a:ln w="9525">
            <a:noFill/>
            <a:miter lim="800000"/>
            <a:headEnd/>
            <a:tailEnd/>
          </a:ln>
        </p:spPr>
      </p:pic>
      <p:grpSp>
        <p:nvGrpSpPr>
          <p:cNvPr id="2" name="Group 6"/>
          <p:cNvGrpSpPr>
            <a:grpSpLocks/>
          </p:cNvGrpSpPr>
          <p:nvPr/>
        </p:nvGrpSpPr>
        <p:grpSpPr bwMode="auto">
          <a:xfrm>
            <a:off x="112713" y="5849938"/>
            <a:ext cx="877887" cy="1008062"/>
            <a:chOff x="80" y="3685"/>
            <a:chExt cx="553" cy="635"/>
          </a:xfrm>
        </p:grpSpPr>
        <p:pic>
          <p:nvPicPr>
            <p:cNvPr id="38918" name="Picture 7" descr="PDicon_pgNonProgram"/>
            <p:cNvPicPr>
              <a:picLocks noChangeAspect="1" noChangeArrowheads="1"/>
            </p:cNvPicPr>
            <p:nvPr/>
          </p:nvPicPr>
          <p:blipFill>
            <a:blip r:embed="rId4" cstate="print"/>
            <a:srcRect/>
            <a:stretch>
              <a:fillRect/>
            </a:stretch>
          </p:blipFill>
          <p:spPr bwMode="auto">
            <a:xfrm>
              <a:off x="80" y="3685"/>
              <a:ext cx="553" cy="635"/>
            </a:xfrm>
            <a:prstGeom prst="rect">
              <a:avLst/>
            </a:prstGeom>
            <a:noFill/>
            <a:ln w="9525">
              <a:noFill/>
              <a:miter lim="800000"/>
              <a:headEnd/>
              <a:tailEnd/>
            </a:ln>
          </p:spPr>
        </p:pic>
        <p:sp>
          <p:nvSpPr>
            <p:cNvPr id="38919" name="Rectangle 8"/>
            <p:cNvSpPr>
              <a:spLocks noChangeArrowheads="1"/>
            </p:cNvSpPr>
            <p:nvPr/>
          </p:nvSpPr>
          <p:spPr bwMode="auto">
            <a:xfrm>
              <a:off x="140" y="3984"/>
              <a:ext cx="454" cy="192"/>
            </a:xfrm>
            <a:prstGeom prst="rect">
              <a:avLst/>
            </a:prstGeom>
            <a:noFill/>
            <a:ln w="9525">
              <a:noFill/>
              <a:miter lim="800000"/>
              <a:headEnd/>
              <a:tailEnd/>
            </a:ln>
          </p:spPr>
          <p:txBody>
            <a:bodyPr/>
            <a:lstStyle/>
            <a:p>
              <a:pPr algn="ctr">
                <a:spcBef>
                  <a:spcPct val="20000"/>
                </a:spcBef>
              </a:pPr>
              <a:r>
                <a:rPr lang="en-US" sz="1400">
                  <a:solidFill>
                    <a:schemeClr val="tx1"/>
                  </a:solidFill>
                </a:rPr>
                <a:t># 28</a:t>
              </a:r>
              <a:r>
                <a:rPr lang="en-US" sz="1100">
                  <a:solidFill>
                    <a:schemeClr val="tx1"/>
                  </a:solidFill>
                </a:rPr>
                <a: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400"/>
                                        <p:tgtEl>
                                          <p:spTgt spid="3"/>
                                        </p:tgtEl>
                                      </p:cBhvr>
                                    </p:animEffect>
                                  </p:childTnLst>
                                </p:cTn>
                              </p:par>
                            </p:childTnLst>
                          </p:cTn>
                        </p:par>
                        <p:par>
                          <p:cTn id="8" fill="hold">
                            <p:stCondLst>
                              <p:cond delay="400"/>
                            </p:stCondLst>
                            <p:childTnLst>
                              <p:par>
                                <p:cTn id="9" presetID="10" presetClass="entr" presetSubtype="0" fill="hold" nodeType="afterEffect">
                                  <p:stCondLst>
                                    <p:cond delay="0"/>
                                  </p:stCondLst>
                                  <p:childTnLst>
                                    <p:set>
                                      <p:cBhvr>
                                        <p:cTn id="10" dur="1" fill="hold">
                                          <p:stCondLst>
                                            <p:cond delay="0"/>
                                          </p:stCondLst>
                                        </p:cTn>
                                        <p:tgtEl>
                                          <p:spTgt spid="112645"/>
                                        </p:tgtEl>
                                        <p:attrNameLst>
                                          <p:attrName>style.visibility</p:attrName>
                                        </p:attrNameLst>
                                      </p:cBhvr>
                                      <p:to>
                                        <p:strVal val="visible"/>
                                      </p:to>
                                    </p:set>
                                    <p:animEffect transition="in" filter="fade">
                                      <p:cBhvr>
                                        <p:cTn id="11" dur="500"/>
                                        <p:tgtEl>
                                          <p:spTgt spid="112645"/>
                                        </p:tgtEl>
                                      </p:cBhvr>
                                    </p:animEffect>
                                  </p:childTnLst>
                                </p:cTn>
                              </p:par>
                            </p:childTnLst>
                          </p:cTn>
                        </p:par>
                        <p:par>
                          <p:cTn id="12" fill="hold">
                            <p:stCondLst>
                              <p:cond delay="900"/>
                            </p:stCondLst>
                            <p:childTnLst>
                              <p:par>
                                <p:cTn id="13" presetID="53"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0" y="0"/>
            <a:ext cx="9144000" cy="1143000"/>
          </a:xfrm>
          <a:prstGeom prst="rect">
            <a:avLst/>
          </a:prstGeom>
          <a:noFill/>
          <a:ln w="9525">
            <a:noFill/>
            <a:miter lim="800000"/>
            <a:headEnd/>
            <a:tailEnd/>
          </a:ln>
        </p:spPr>
        <p:txBody>
          <a:bodyPr lIns="182880" anchor="ctr"/>
          <a:lstStyle/>
          <a:p>
            <a:pPr>
              <a:lnSpc>
                <a:spcPct val="80000"/>
              </a:lnSpc>
            </a:pPr>
            <a:r>
              <a:rPr lang="en-US" sz="3200">
                <a:solidFill>
                  <a:schemeClr val="bg1"/>
                </a:solidFill>
              </a:rPr>
              <a:t>Planning Lessons with the </a:t>
            </a:r>
            <a:br>
              <a:rPr lang="en-US" sz="3200">
                <a:solidFill>
                  <a:schemeClr val="bg1"/>
                </a:solidFill>
              </a:rPr>
            </a:br>
            <a:r>
              <a:rPr lang="en-US" sz="3200">
                <a:solidFill>
                  <a:schemeClr val="bg1"/>
                </a:solidFill>
              </a:rPr>
              <a:t>Standards for Mathematical Practice</a:t>
            </a:r>
          </a:p>
        </p:txBody>
      </p:sp>
      <p:sp>
        <p:nvSpPr>
          <p:cNvPr id="39939" name="Content Placeholder 2"/>
          <p:cNvSpPr txBox="1">
            <a:spLocks/>
          </p:cNvSpPr>
          <p:nvPr/>
        </p:nvSpPr>
        <p:spPr bwMode="auto">
          <a:xfrm>
            <a:off x="685800" y="1752600"/>
            <a:ext cx="7772400" cy="4114800"/>
          </a:xfrm>
          <a:prstGeom prst="rect">
            <a:avLst/>
          </a:prstGeom>
          <a:noFill/>
          <a:ln w="9525">
            <a:noFill/>
            <a:miter lim="800000"/>
            <a:headEnd/>
            <a:tailEnd/>
          </a:ln>
        </p:spPr>
        <p:txBody>
          <a:bodyPr/>
          <a:lstStyle/>
          <a:p>
            <a:pPr marL="514350" indent="-514350" eaLnBrk="0" hangingPunct="0">
              <a:spcBef>
                <a:spcPct val="20000"/>
              </a:spcBef>
            </a:pPr>
            <a:endParaRPr lang="en-US" sz="3200" b="0">
              <a:solidFill>
                <a:schemeClr val="tx1"/>
              </a:solidFill>
            </a:endParaRPr>
          </a:p>
        </p:txBody>
      </p:sp>
      <p:pic>
        <p:nvPicPr>
          <p:cNvPr id="114692" name="Picture 4" descr="PW_CCSS_FMP_K-8Agnostic_p27"/>
          <p:cNvPicPr>
            <a:picLocks noChangeAspect="1" noChangeArrowheads="1"/>
          </p:cNvPicPr>
          <p:nvPr/>
        </p:nvPicPr>
        <p:blipFill>
          <a:blip r:embed="rId3" cstate="print"/>
          <a:srcRect t="47974" b="14999"/>
          <a:stretch>
            <a:fillRect/>
          </a:stretch>
        </p:blipFill>
        <p:spPr bwMode="auto">
          <a:xfrm>
            <a:off x="752475" y="1962150"/>
            <a:ext cx="7577138" cy="411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400"/>
                                        <p:tgtEl>
                                          <p:spTgt spid="3"/>
                                        </p:tgtEl>
                                      </p:cBhvr>
                                    </p:animEffect>
                                  </p:childTnLst>
                                </p:cTn>
                              </p:par>
                            </p:childTnLst>
                          </p:cTn>
                        </p:par>
                        <p:par>
                          <p:cTn id="8" fill="hold">
                            <p:stCondLst>
                              <p:cond delay="400"/>
                            </p:stCondLst>
                            <p:childTnLst>
                              <p:par>
                                <p:cTn id="9" presetID="10" presetClass="entr" presetSubtype="0" fill="hold" nodeType="afterEffect">
                                  <p:stCondLst>
                                    <p:cond delay="0"/>
                                  </p:stCondLst>
                                  <p:childTnLst>
                                    <p:set>
                                      <p:cBhvr>
                                        <p:cTn id="10" dur="1" fill="hold">
                                          <p:stCondLst>
                                            <p:cond delay="0"/>
                                          </p:stCondLst>
                                        </p:cTn>
                                        <p:tgtEl>
                                          <p:spTgt spid="114692"/>
                                        </p:tgtEl>
                                        <p:attrNameLst>
                                          <p:attrName>style.visibility</p:attrName>
                                        </p:attrNameLst>
                                      </p:cBhvr>
                                      <p:to>
                                        <p:strVal val="visible"/>
                                      </p:to>
                                    </p:set>
                                    <p:animEffect transition="in" filter="fade">
                                      <p:cBhvr>
                                        <p:cTn id="11" dur="500"/>
                                        <p:tgtEl>
                                          <p:spTgt spid="114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144</TotalTime>
  <Words>1080</Words>
  <Application>Microsoft Office PowerPoint</Application>
  <PresentationFormat>On-screen Show (4:3)</PresentationFormat>
  <Paragraphs>180</Paragraphs>
  <Slides>30</Slides>
  <Notes>12</Notes>
  <HiddenSlides>0</HiddenSlides>
  <MMClips>1</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Common Core Math</vt:lpstr>
      <vt:lpstr>Snowball Activity</vt:lpstr>
      <vt:lpstr>Which one are you?</vt:lpstr>
      <vt:lpstr>Playing the Neuroscience Trump Card </vt:lpstr>
      <vt:lpstr>Slide 5</vt:lpstr>
      <vt:lpstr>HOW ? Standards of Mathematical Practice </vt:lpstr>
      <vt:lpstr>Standards for Mathematical Practices</vt:lpstr>
      <vt:lpstr>Slide 8</vt:lpstr>
      <vt:lpstr>Slide 9</vt:lpstr>
      <vt:lpstr>Mathematical Character</vt:lpstr>
      <vt:lpstr>http://www.wordle.net</vt:lpstr>
      <vt:lpstr>Slide 12</vt:lpstr>
      <vt:lpstr>Slide 13</vt:lpstr>
      <vt:lpstr>Slide 14</vt:lpstr>
      <vt:lpstr>Slide 15</vt:lpstr>
      <vt:lpstr>Slide 16</vt:lpstr>
      <vt:lpstr>TNCore Focus Standards for each grade level for mathematics in grades 3-8   </vt:lpstr>
      <vt:lpstr>Dropped Tennessee Math SPI’s</vt:lpstr>
      <vt:lpstr>…and deeper.</vt:lpstr>
      <vt:lpstr>Procedural Fluency Pool Border</vt:lpstr>
      <vt:lpstr>Slide 21</vt:lpstr>
      <vt:lpstr>Slide 22</vt:lpstr>
      <vt:lpstr>Slide 23</vt:lpstr>
      <vt:lpstr>Slide 24</vt:lpstr>
      <vt:lpstr>Slide 25</vt:lpstr>
      <vt:lpstr>Conceptual Understanding Tile Problem</vt:lpstr>
      <vt:lpstr>Must Have Resources !!!</vt:lpstr>
      <vt:lpstr>Must Have FREE Downloads !!!</vt:lpstr>
      <vt:lpstr>Websites &amp; Apps</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Math</dc:title>
  <dc:creator>tara.harrell</dc:creator>
  <cp:lastModifiedBy>tara.harrell</cp:lastModifiedBy>
  <cp:revision>15</cp:revision>
  <dcterms:created xsi:type="dcterms:W3CDTF">2012-06-18T16:56:37Z</dcterms:created>
  <dcterms:modified xsi:type="dcterms:W3CDTF">2012-06-18T19:21:23Z</dcterms:modified>
</cp:coreProperties>
</file>